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303" r:id="rId3"/>
    <p:sldId id="304" r:id="rId4"/>
    <p:sldId id="257" r:id="rId5"/>
    <p:sldId id="290" r:id="rId6"/>
    <p:sldId id="299" r:id="rId7"/>
    <p:sldId id="291" r:id="rId8"/>
    <p:sldId id="292" r:id="rId9"/>
    <p:sldId id="300" r:id="rId10"/>
    <p:sldId id="294" r:id="rId11"/>
    <p:sldId id="293" r:id="rId12"/>
    <p:sldId id="295" r:id="rId13"/>
    <p:sldId id="296" r:id="rId14"/>
    <p:sldId id="298" r:id="rId15"/>
    <p:sldId id="302" r:id="rId16"/>
    <p:sldId id="297" r:id="rId17"/>
    <p:sldId id="289" r:id="rId18"/>
    <p:sldId id="301" r:id="rId1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EB Garamond" panose="00000500000000000000" pitchFamily="2" charset="0"/>
      <p:regular r:id="rId30"/>
      <p:bold r:id="rId31"/>
      <p:italic r:id="rId32"/>
      <p:boldItalic r:id="rId33"/>
    </p:embeddedFont>
    <p:embeddedFont>
      <p:font typeface="Times" panose="02020603050405020304" pitchFamily="18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811B"/>
    <a:srgbClr val="1700FF"/>
    <a:srgbClr val="90161E"/>
    <a:srgbClr val="D2F4D8"/>
    <a:srgbClr val="F2C9CA"/>
    <a:srgbClr val="EEE9B1"/>
    <a:srgbClr val="EAE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DF9B58-B113-4F36-9392-CB5399681067}">
  <a:tblStyle styleId="{0EDF9B58-B113-4F36-9392-CB53996810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BD98E2E-75F0-49B5-911F-086C7C393CF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6"/>
    <p:restoredTop sz="81474"/>
  </p:normalViewPr>
  <p:slideViewPr>
    <p:cSldViewPr snapToGrid="0">
      <p:cViewPr varScale="1">
        <p:scale>
          <a:sx n="118" d="100"/>
          <a:sy n="118" d="100"/>
        </p:scale>
        <p:origin x="172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EDC204-2942-9B48-A3E8-E4A5F48DC7A3}" type="doc">
      <dgm:prSet loTypeId="urn:microsoft.com/office/officeart/2008/layout/VerticalCurvedList" loCatId="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F6EA45B-3C31-084B-94C6-A6F39E58297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Autocorrelation Time (ACT)</a:t>
          </a:r>
        </a:p>
      </dgm:t>
    </dgm:pt>
    <dgm:pt modelId="{12FEF6BA-ACC8-4448-8F65-853B465B49A9}" type="parTrans" cxnId="{6AB10196-4D7F-3E45-BF78-8A0175FEBB4C}">
      <dgm:prSet/>
      <dgm:spPr/>
      <dgm:t>
        <a:bodyPr/>
        <a:lstStyle/>
        <a:p>
          <a:endParaRPr lang="en-US"/>
        </a:p>
      </dgm:t>
    </dgm:pt>
    <dgm:pt modelId="{7E1A361B-A67A-B34A-870A-C8804F10F915}" type="sibTrans" cxnId="{6AB10196-4D7F-3E45-BF78-8A0175FEBB4C}">
      <dgm:prSet/>
      <dgm:spPr/>
      <dgm:t>
        <a:bodyPr/>
        <a:lstStyle/>
        <a:p>
          <a:endParaRPr lang="en-US"/>
        </a:p>
      </dgm:t>
    </dgm:pt>
    <dgm:pt modelId="{B5DDDE86-B81D-AA43-8B1C-B93FCF16E7CC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Geweke</a:t>
          </a:r>
          <a:r>
            <a:rPr lang="en-US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Diagnostics</a:t>
          </a:r>
        </a:p>
      </dgm:t>
    </dgm:pt>
    <dgm:pt modelId="{46869FB6-E463-0E45-9668-FF9A626A5751}" type="parTrans" cxnId="{B2B87133-8839-C646-809B-BA9D4BDB67F9}">
      <dgm:prSet/>
      <dgm:spPr/>
      <dgm:t>
        <a:bodyPr/>
        <a:lstStyle/>
        <a:p>
          <a:endParaRPr lang="en-US"/>
        </a:p>
      </dgm:t>
    </dgm:pt>
    <dgm:pt modelId="{B9473994-11BA-C641-8553-45A79F8982F6}" type="sibTrans" cxnId="{B2B87133-8839-C646-809B-BA9D4BDB67F9}">
      <dgm:prSet/>
      <dgm:spPr/>
      <dgm:t>
        <a:bodyPr/>
        <a:lstStyle/>
        <a:p>
          <a:endParaRPr lang="en-US"/>
        </a:p>
      </dgm:t>
    </dgm:pt>
    <dgm:pt modelId="{E6BE27D6-511B-AE45-86C9-0027D4FDB20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Comparison of the MAP and the </a:t>
          </a:r>
          <a:r>
            <a:rPr lang="en-US" b="1" dirty="0" err="1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mu_AP</a:t>
          </a:r>
          <a:r>
            <a:rPr lang="en-US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</a:p>
      </dgm:t>
    </dgm:pt>
    <dgm:pt modelId="{99936B38-6CC6-4D4B-A08B-D0BE7E0962F8}" type="parTrans" cxnId="{8C307D5B-FAA5-0241-8182-590757084191}">
      <dgm:prSet/>
      <dgm:spPr/>
      <dgm:t>
        <a:bodyPr/>
        <a:lstStyle/>
        <a:p>
          <a:endParaRPr lang="en-US"/>
        </a:p>
      </dgm:t>
    </dgm:pt>
    <dgm:pt modelId="{D8140811-6279-784F-B17E-CE26D2E90C28}" type="sibTrans" cxnId="{8C307D5B-FAA5-0241-8182-590757084191}">
      <dgm:prSet/>
      <dgm:spPr/>
      <dgm:t>
        <a:bodyPr/>
        <a:lstStyle/>
        <a:p>
          <a:endParaRPr lang="en-US"/>
        </a:p>
      </dgm:t>
    </dgm:pt>
    <dgm:pt modelId="{48CA9695-DE5B-7448-8CBE-ACA69282968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Multiple samplers find similar solutions</a:t>
          </a:r>
        </a:p>
      </dgm:t>
    </dgm:pt>
    <dgm:pt modelId="{150156C7-2C6D-B142-A3FF-60C6F43722C7}" type="parTrans" cxnId="{AEB9A22E-1651-624A-86AB-058325DC7EFC}">
      <dgm:prSet/>
      <dgm:spPr/>
      <dgm:t>
        <a:bodyPr/>
        <a:lstStyle/>
        <a:p>
          <a:endParaRPr lang="en-US"/>
        </a:p>
      </dgm:t>
    </dgm:pt>
    <dgm:pt modelId="{2C207B47-0EDA-3543-AEF2-20CAD416753F}" type="sibTrans" cxnId="{AEB9A22E-1651-624A-86AB-058325DC7EFC}">
      <dgm:prSet/>
      <dgm:spPr/>
      <dgm:t>
        <a:bodyPr/>
        <a:lstStyle/>
        <a:p>
          <a:endParaRPr lang="en-US"/>
        </a:p>
      </dgm:t>
    </dgm:pt>
    <dgm:pt modelId="{492ECE80-CEF2-2140-AB54-482D6708D8DE}" type="pres">
      <dgm:prSet presAssocID="{35EDC204-2942-9B48-A3E8-E4A5F48DC7A3}" presName="Name0" presStyleCnt="0">
        <dgm:presLayoutVars>
          <dgm:chMax val="7"/>
          <dgm:chPref val="7"/>
          <dgm:dir/>
        </dgm:presLayoutVars>
      </dgm:prSet>
      <dgm:spPr/>
    </dgm:pt>
    <dgm:pt modelId="{BDAD5E35-C24C-1841-AD3D-86C04DDFE667}" type="pres">
      <dgm:prSet presAssocID="{35EDC204-2942-9B48-A3E8-E4A5F48DC7A3}" presName="Name1" presStyleCnt="0"/>
      <dgm:spPr/>
    </dgm:pt>
    <dgm:pt modelId="{2764955D-B228-4349-BED1-71161D2136AA}" type="pres">
      <dgm:prSet presAssocID="{35EDC204-2942-9B48-A3E8-E4A5F48DC7A3}" presName="cycle" presStyleCnt="0"/>
      <dgm:spPr/>
    </dgm:pt>
    <dgm:pt modelId="{C183ABCA-37CA-C34C-8A74-EF05EFA4D26A}" type="pres">
      <dgm:prSet presAssocID="{35EDC204-2942-9B48-A3E8-E4A5F48DC7A3}" presName="srcNode" presStyleLbl="node1" presStyleIdx="0" presStyleCnt="4"/>
      <dgm:spPr/>
    </dgm:pt>
    <dgm:pt modelId="{A5D57C96-B719-744D-B0D2-91A84A4BF36A}" type="pres">
      <dgm:prSet presAssocID="{35EDC204-2942-9B48-A3E8-E4A5F48DC7A3}" presName="conn" presStyleLbl="parChTrans1D2" presStyleIdx="0" presStyleCnt="1"/>
      <dgm:spPr/>
    </dgm:pt>
    <dgm:pt modelId="{A46587C3-B208-3049-9125-AA341219CE0A}" type="pres">
      <dgm:prSet presAssocID="{35EDC204-2942-9B48-A3E8-E4A5F48DC7A3}" presName="extraNode" presStyleLbl="node1" presStyleIdx="0" presStyleCnt="4"/>
      <dgm:spPr/>
    </dgm:pt>
    <dgm:pt modelId="{12CDAEDA-5574-3D4E-8477-9ECF231427C8}" type="pres">
      <dgm:prSet presAssocID="{35EDC204-2942-9B48-A3E8-E4A5F48DC7A3}" presName="dstNode" presStyleLbl="node1" presStyleIdx="0" presStyleCnt="4"/>
      <dgm:spPr/>
    </dgm:pt>
    <dgm:pt modelId="{B2906E6B-8F64-784E-8B96-01D9FA916E41}" type="pres">
      <dgm:prSet presAssocID="{CF6EA45B-3C31-084B-94C6-A6F39E58297E}" presName="text_1" presStyleLbl="node1" presStyleIdx="0" presStyleCnt="4">
        <dgm:presLayoutVars>
          <dgm:bulletEnabled val="1"/>
        </dgm:presLayoutVars>
      </dgm:prSet>
      <dgm:spPr/>
    </dgm:pt>
    <dgm:pt modelId="{048A7D14-7DE6-7D48-9822-D362A6F90527}" type="pres">
      <dgm:prSet presAssocID="{CF6EA45B-3C31-084B-94C6-A6F39E58297E}" presName="accent_1" presStyleCnt="0"/>
      <dgm:spPr/>
    </dgm:pt>
    <dgm:pt modelId="{7AAD1E1B-2A41-AC47-91D1-8E6F3A9F7791}" type="pres">
      <dgm:prSet presAssocID="{CF6EA45B-3C31-084B-94C6-A6F39E58297E}" presName="accentRepeatNode" presStyleLbl="solidFgAcc1" presStyleIdx="0" presStyleCnt="4"/>
      <dgm:spPr/>
    </dgm:pt>
    <dgm:pt modelId="{5376D643-7439-F447-B38F-D2E0334032AF}" type="pres">
      <dgm:prSet presAssocID="{B5DDDE86-B81D-AA43-8B1C-B93FCF16E7CC}" presName="text_2" presStyleLbl="node1" presStyleIdx="1" presStyleCnt="4">
        <dgm:presLayoutVars>
          <dgm:bulletEnabled val="1"/>
        </dgm:presLayoutVars>
      </dgm:prSet>
      <dgm:spPr/>
    </dgm:pt>
    <dgm:pt modelId="{4B8ED314-0640-5141-9CE6-5F0ED30CC90E}" type="pres">
      <dgm:prSet presAssocID="{B5DDDE86-B81D-AA43-8B1C-B93FCF16E7CC}" presName="accent_2" presStyleCnt="0"/>
      <dgm:spPr/>
    </dgm:pt>
    <dgm:pt modelId="{7BE72A8E-F03B-A049-A3B4-D7B5387FD1E0}" type="pres">
      <dgm:prSet presAssocID="{B5DDDE86-B81D-AA43-8B1C-B93FCF16E7CC}" presName="accentRepeatNode" presStyleLbl="solidFgAcc1" presStyleIdx="1" presStyleCnt="4"/>
      <dgm:spPr/>
    </dgm:pt>
    <dgm:pt modelId="{641177E2-269F-5246-856A-941906381E96}" type="pres">
      <dgm:prSet presAssocID="{E6BE27D6-511B-AE45-86C9-0027D4FDB20F}" presName="text_3" presStyleLbl="node1" presStyleIdx="2" presStyleCnt="4">
        <dgm:presLayoutVars>
          <dgm:bulletEnabled val="1"/>
        </dgm:presLayoutVars>
      </dgm:prSet>
      <dgm:spPr/>
    </dgm:pt>
    <dgm:pt modelId="{7AF5F6D7-BF22-4B4D-9127-ACDDF25A6938}" type="pres">
      <dgm:prSet presAssocID="{E6BE27D6-511B-AE45-86C9-0027D4FDB20F}" presName="accent_3" presStyleCnt="0"/>
      <dgm:spPr/>
    </dgm:pt>
    <dgm:pt modelId="{37FA82ED-EB97-5E4F-B7A9-70814744C3C1}" type="pres">
      <dgm:prSet presAssocID="{E6BE27D6-511B-AE45-86C9-0027D4FDB20F}" presName="accentRepeatNode" presStyleLbl="solidFgAcc1" presStyleIdx="2" presStyleCnt="4"/>
      <dgm:spPr/>
    </dgm:pt>
    <dgm:pt modelId="{47B70E22-721F-6C40-BCFD-8E274F795D35}" type="pres">
      <dgm:prSet presAssocID="{48CA9695-DE5B-7448-8CBE-ACA692829687}" presName="text_4" presStyleLbl="node1" presStyleIdx="3" presStyleCnt="4">
        <dgm:presLayoutVars>
          <dgm:bulletEnabled val="1"/>
        </dgm:presLayoutVars>
      </dgm:prSet>
      <dgm:spPr/>
    </dgm:pt>
    <dgm:pt modelId="{4DE95A83-16F9-6D47-BDFC-10A3B65CAC34}" type="pres">
      <dgm:prSet presAssocID="{48CA9695-DE5B-7448-8CBE-ACA692829687}" presName="accent_4" presStyleCnt="0"/>
      <dgm:spPr/>
    </dgm:pt>
    <dgm:pt modelId="{24AA3D83-5145-4C4A-9387-3D318879CE27}" type="pres">
      <dgm:prSet presAssocID="{48CA9695-DE5B-7448-8CBE-ACA692829687}" presName="accentRepeatNode" presStyleLbl="solidFgAcc1" presStyleIdx="3" presStyleCnt="4"/>
      <dgm:spPr/>
    </dgm:pt>
  </dgm:ptLst>
  <dgm:cxnLst>
    <dgm:cxn modelId="{230EBD13-5C4E-BE47-918A-BBB6DE038A4B}" type="presOf" srcId="{48CA9695-DE5B-7448-8CBE-ACA692829687}" destId="{47B70E22-721F-6C40-BCFD-8E274F795D35}" srcOrd="0" destOrd="0" presId="urn:microsoft.com/office/officeart/2008/layout/VerticalCurvedList"/>
    <dgm:cxn modelId="{AEB9A22E-1651-624A-86AB-058325DC7EFC}" srcId="{35EDC204-2942-9B48-A3E8-E4A5F48DC7A3}" destId="{48CA9695-DE5B-7448-8CBE-ACA692829687}" srcOrd="3" destOrd="0" parTransId="{150156C7-2C6D-B142-A3FF-60C6F43722C7}" sibTransId="{2C207B47-0EDA-3543-AEF2-20CAD416753F}"/>
    <dgm:cxn modelId="{B2B87133-8839-C646-809B-BA9D4BDB67F9}" srcId="{35EDC204-2942-9B48-A3E8-E4A5F48DC7A3}" destId="{B5DDDE86-B81D-AA43-8B1C-B93FCF16E7CC}" srcOrd="1" destOrd="0" parTransId="{46869FB6-E463-0E45-9668-FF9A626A5751}" sibTransId="{B9473994-11BA-C641-8553-45A79F8982F6}"/>
    <dgm:cxn modelId="{8C307D5B-FAA5-0241-8182-590757084191}" srcId="{35EDC204-2942-9B48-A3E8-E4A5F48DC7A3}" destId="{E6BE27D6-511B-AE45-86C9-0027D4FDB20F}" srcOrd="2" destOrd="0" parTransId="{99936B38-6CC6-4D4B-A08B-D0BE7E0962F8}" sibTransId="{D8140811-6279-784F-B17E-CE26D2E90C28}"/>
    <dgm:cxn modelId="{7C9EE55F-DFAC-3F41-8B9E-BB13E39FA8CC}" type="presOf" srcId="{35EDC204-2942-9B48-A3E8-E4A5F48DC7A3}" destId="{492ECE80-CEF2-2140-AB54-482D6708D8DE}" srcOrd="0" destOrd="0" presId="urn:microsoft.com/office/officeart/2008/layout/VerticalCurvedList"/>
    <dgm:cxn modelId="{AC797384-F026-DF48-8384-38C146B87248}" type="presOf" srcId="{E6BE27D6-511B-AE45-86C9-0027D4FDB20F}" destId="{641177E2-269F-5246-856A-941906381E96}" srcOrd="0" destOrd="0" presId="urn:microsoft.com/office/officeart/2008/layout/VerticalCurvedList"/>
    <dgm:cxn modelId="{6AB10196-4D7F-3E45-BF78-8A0175FEBB4C}" srcId="{35EDC204-2942-9B48-A3E8-E4A5F48DC7A3}" destId="{CF6EA45B-3C31-084B-94C6-A6F39E58297E}" srcOrd="0" destOrd="0" parTransId="{12FEF6BA-ACC8-4448-8F65-853B465B49A9}" sibTransId="{7E1A361B-A67A-B34A-870A-C8804F10F915}"/>
    <dgm:cxn modelId="{8941D3A5-6BDE-6248-B567-30B940A539E8}" type="presOf" srcId="{CF6EA45B-3C31-084B-94C6-A6F39E58297E}" destId="{B2906E6B-8F64-784E-8B96-01D9FA916E41}" srcOrd="0" destOrd="0" presId="urn:microsoft.com/office/officeart/2008/layout/VerticalCurvedList"/>
    <dgm:cxn modelId="{C53A3EC4-62B6-BA40-AC6B-A6E6BF91986D}" type="presOf" srcId="{7E1A361B-A67A-B34A-870A-C8804F10F915}" destId="{A5D57C96-B719-744D-B0D2-91A84A4BF36A}" srcOrd="0" destOrd="0" presId="urn:microsoft.com/office/officeart/2008/layout/VerticalCurvedList"/>
    <dgm:cxn modelId="{3C7CD5D6-93EB-9441-9321-7E16F347B0FF}" type="presOf" srcId="{B5DDDE86-B81D-AA43-8B1C-B93FCF16E7CC}" destId="{5376D643-7439-F447-B38F-D2E0334032AF}" srcOrd="0" destOrd="0" presId="urn:microsoft.com/office/officeart/2008/layout/VerticalCurvedList"/>
    <dgm:cxn modelId="{0C199985-2417-4A4D-9416-B853B70F24D4}" type="presParOf" srcId="{492ECE80-CEF2-2140-AB54-482D6708D8DE}" destId="{BDAD5E35-C24C-1841-AD3D-86C04DDFE667}" srcOrd="0" destOrd="0" presId="urn:microsoft.com/office/officeart/2008/layout/VerticalCurvedList"/>
    <dgm:cxn modelId="{50D807F2-3DE4-EF4E-A55A-B8F293718819}" type="presParOf" srcId="{BDAD5E35-C24C-1841-AD3D-86C04DDFE667}" destId="{2764955D-B228-4349-BED1-71161D2136AA}" srcOrd="0" destOrd="0" presId="urn:microsoft.com/office/officeart/2008/layout/VerticalCurvedList"/>
    <dgm:cxn modelId="{FC1BB373-2767-104E-93AE-DF560AF52EC6}" type="presParOf" srcId="{2764955D-B228-4349-BED1-71161D2136AA}" destId="{C183ABCA-37CA-C34C-8A74-EF05EFA4D26A}" srcOrd="0" destOrd="0" presId="urn:microsoft.com/office/officeart/2008/layout/VerticalCurvedList"/>
    <dgm:cxn modelId="{DD810783-4309-4A4A-B286-3049A35B8C3E}" type="presParOf" srcId="{2764955D-B228-4349-BED1-71161D2136AA}" destId="{A5D57C96-B719-744D-B0D2-91A84A4BF36A}" srcOrd="1" destOrd="0" presId="urn:microsoft.com/office/officeart/2008/layout/VerticalCurvedList"/>
    <dgm:cxn modelId="{5DB60640-93CD-1C4D-9847-6360F2AC95B7}" type="presParOf" srcId="{2764955D-B228-4349-BED1-71161D2136AA}" destId="{A46587C3-B208-3049-9125-AA341219CE0A}" srcOrd="2" destOrd="0" presId="urn:microsoft.com/office/officeart/2008/layout/VerticalCurvedList"/>
    <dgm:cxn modelId="{6F83AA28-B63E-A94F-A501-D3F616DC5F3E}" type="presParOf" srcId="{2764955D-B228-4349-BED1-71161D2136AA}" destId="{12CDAEDA-5574-3D4E-8477-9ECF231427C8}" srcOrd="3" destOrd="0" presId="urn:microsoft.com/office/officeart/2008/layout/VerticalCurvedList"/>
    <dgm:cxn modelId="{D92D2A03-8DA9-1A4A-9D97-729EEC167A76}" type="presParOf" srcId="{BDAD5E35-C24C-1841-AD3D-86C04DDFE667}" destId="{B2906E6B-8F64-784E-8B96-01D9FA916E41}" srcOrd="1" destOrd="0" presId="urn:microsoft.com/office/officeart/2008/layout/VerticalCurvedList"/>
    <dgm:cxn modelId="{2B2713CC-2808-8248-A65E-48F2BCB0B3E8}" type="presParOf" srcId="{BDAD5E35-C24C-1841-AD3D-86C04DDFE667}" destId="{048A7D14-7DE6-7D48-9822-D362A6F90527}" srcOrd="2" destOrd="0" presId="urn:microsoft.com/office/officeart/2008/layout/VerticalCurvedList"/>
    <dgm:cxn modelId="{4D741311-F06D-0347-A787-DD5E328E5C77}" type="presParOf" srcId="{048A7D14-7DE6-7D48-9822-D362A6F90527}" destId="{7AAD1E1B-2A41-AC47-91D1-8E6F3A9F7791}" srcOrd="0" destOrd="0" presId="urn:microsoft.com/office/officeart/2008/layout/VerticalCurvedList"/>
    <dgm:cxn modelId="{A29993E8-EBF2-124C-B3DF-F6B01929DFCF}" type="presParOf" srcId="{BDAD5E35-C24C-1841-AD3D-86C04DDFE667}" destId="{5376D643-7439-F447-B38F-D2E0334032AF}" srcOrd="3" destOrd="0" presId="urn:microsoft.com/office/officeart/2008/layout/VerticalCurvedList"/>
    <dgm:cxn modelId="{108F7707-1F23-C64A-9538-C5EAA3E51FF6}" type="presParOf" srcId="{BDAD5E35-C24C-1841-AD3D-86C04DDFE667}" destId="{4B8ED314-0640-5141-9CE6-5F0ED30CC90E}" srcOrd="4" destOrd="0" presId="urn:microsoft.com/office/officeart/2008/layout/VerticalCurvedList"/>
    <dgm:cxn modelId="{E559B823-81CB-3648-B45B-C2989A538756}" type="presParOf" srcId="{4B8ED314-0640-5141-9CE6-5F0ED30CC90E}" destId="{7BE72A8E-F03B-A049-A3B4-D7B5387FD1E0}" srcOrd="0" destOrd="0" presId="urn:microsoft.com/office/officeart/2008/layout/VerticalCurvedList"/>
    <dgm:cxn modelId="{8F62AB86-5A59-5141-AA1C-06019435B84B}" type="presParOf" srcId="{BDAD5E35-C24C-1841-AD3D-86C04DDFE667}" destId="{641177E2-269F-5246-856A-941906381E96}" srcOrd="5" destOrd="0" presId="urn:microsoft.com/office/officeart/2008/layout/VerticalCurvedList"/>
    <dgm:cxn modelId="{693432D4-9C5E-174E-AEAA-EB0BEB131CDA}" type="presParOf" srcId="{BDAD5E35-C24C-1841-AD3D-86C04DDFE667}" destId="{7AF5F6D7-BF22-4B4D-9127-ACDDF25A6938}" srcOrd="6" destOrd="0" presId="urn:microsoft.com/office/officeart/2008/layout/VerticalCurvedList"/>
    <dgm:cxn modelId="{037D1602-6BEB-FC49-AE0F-02D08F81FC1F}" type="presParOf" srcId="{7AF5F6D7-BF22-4B4D-9127-ACDDF25A6938}" destId="{37FA82ED-EB97-5E4F-B7A9-70814744C3C1}" srcOrd="0" destOrd="0" presId="urn:microsoft.com/office/officeart/2008/layout/VerticalCurvedList"/>
    <dgm:cxn modelId="{A5009461-DA62-184E-B4EA-08DF2FAA2FAE}" type="presParOf" srcId="{BDAD5E35-C24C-1841-AD3D-86C04DDFE667}" destId="{47B70E22-721F-6C40-BCFD-8E274F795D35}" srcOrd="7" destOrd="0" presId="urn:microsoft.com/office/officeart/2008/layout/VerticalCurvedList"/>
    <dgm:cxn modelId="{3ADC6680-A066-7144-9C5C-5966EC15D73C}" type="presParOf" srcId="{BDAD5E35-C24C-1841-AD3D-86C04DDFE667}" destId="{4DE95A83-16F9-6D47-BDFC-10A3B65CAC34}" srcOrd="8" destOrd="0" presId="urn:microsoft.com/office/officeart/2008/layout/VerticalCurvedList"/>
    <dgm:cxn modelId="{136B72BB-1487-7548-971D-DF9CD7388E35}" type="presParOf" srcId="{4DE95A83-16F9-6D47-BDFC-10A3B65CAC34}" destId="{24AA3D83-5145-4C4A-9387-3D318879CE2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57C96-B719-744D-B0D2-91A84A4BF36A}">
      <dsp:nvSpPr>
        <dsp:cNvPr id="0" name=""/>
        <dsp:cNvSpPr/>
      </dsp:nvSpPr>
      <dsp:spPr>
        <a:xfrm>
          <a:off x="-3778398" y="-580364"/>
          <a:ext cx="4503542" cy="4503542"/>
        </a:xfrm>
        <a:prstGeom prst="blockArc">
          <a:avLst>
            <a:gd name="adj1" fmla="val 18900000"/>
            <a:gd name="adj2" fmla="val 2700000"/>
            <a:gd name="adj3" fmla="val 480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06E6B-8F64-784E-8B96-01D9FA916E41}">
      <dsp:nvSpPr>
        <dsp:cNvPr id="0" name=""/>
        <dsp:cNvSpPr/>
      </dsp:nvSpPr>
      <dsp:spPr>
        <a:xfrm>
          <a:off x="380072" y="256995"/>
          <a:ext cx="4148131" cy="5142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819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Autocorrelation Time (ACT)</a:t>
          </a:r>
        </a:p>
      </dsp:txBody>
      <dsp:txXfrm>
        <a:off x="380072" y="256995"/>
        <a:ext cx="4148131" cy="514258"/>
      </dsp:txXfrm>
    </dsp:sp>
    <dsp:sp modelId="{7AAD1E1B-2A41-AC47-91D1-8E6F3A9F7791}">
      <dsp:nvSpPr>
        <dsp:cNvPr id="0" name=""/>
        <dsp:cNvSpPr/>
      </dsp:nvSpPr>
      <dsp:spPr>
        <a:xfrm>
          <a:off x="58661" y="192713"/>
          <a:ext cx="642823" cy="6428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6D643-7439-F447-B38F-D2E0334032AF}">
      <dsp:nvSpPr>
        <dsp:cNvPr id="0" name=""/>
        <dsp:cNvSpPr/>
      </dsp:nvSpPr>
      <dsp:spPr>
        <a:xfrm>
          <a:off x="674908" y="1028517"/>
          <a:ext cx="3853294" cy="514258"/>
        </a:xfrm>
        <a:prstGeom prst="rect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819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Geweke</a:t>
          </a:r>
          <a:r>
            <a:rPr lang="en-US" sz="1600" b="1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Diagnostics</a:t>
          </a:r>
        </a:p>
      </dsp:txBody>
      <dsp:txXfrm>
        <a:off x="674908" y="1028517"/>
        <a:ext cx="3853294" cy="514258"/>
      </dsp:txXfrm>
    </dsp:sp>
    <dsp:sp modelId="{7BE72A8E-F03B-A049-A3B4-D7B5387FD1E0}">
      <dsp:nvSpPr>
        <dsp:cNvPr id="0" name=""/>
        <dsp:cNvSpPr/>
      </dsp:nvSpPr>
      <dsp:spPr>
        <a:xfrm>
          <a:off x="353497" y="964234"/>
          <a:ext cx="642823" cy="6428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1177E2-269F-5246-856A-941906381E96}">
      <dsp:nvSpPr>
        <dsp:cNvPr id="0" name=""/>
        <dsp:cNvSpPr/>
      </dsp:nvSpPr>
      <dsp:spPr>
        <a:xfrm>
          <a:off x="674908" y="1800038"/>
          <a:ext cx="3853294" cy="514258"/>
        </a:xfrm>
        <a:prstGeom prst="rect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819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Comparison of the MAP and the </a:t>
          </a:r>
          <a:r>
            <a:rPr lang="en-US" sz="1600" b="1" kern="1200" dirty="0" err="1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mu_AP</a:t>
          </a:r>
          <a:r>
            <a:rPr lang="en-US" sz="1600" b="1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</a:p>
      </dsp:txBody>
      <dsp:txXfrm>
        <a:off x="674908" y="1800038"/>
        <a:ext cx="3853294" cy="514258"/>
      </dsp:txXfrm>
    </dsp:sp>
    <dsp:sp modelId="{37FA82ED-EB97-5E4F-B7A9-70814744C3C1}">
      <dsp:nvSpPr>
        <dsp:cNvPr id="0" name=""/>
        <dsp:cNvSpPr/>
      </dsp:nvSpPr>
      <dsp:spPr>
        <a:xfrm>
          <a:off x="353497" y="1735756"/>
          <a:ext cx="642823" cy="6428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70E22-721F-6C40-BCFD-8E274F795D35}">
      <dsp:nvSpPr>
        <dsp:cNvPr id="0" name=""/>
        <dsp:cNvSpPr/>
      </dsp:nvSpPr>
      <dsp:spPr>
        <a:xfrm>
          <a:off x="380072" y="2571559"/>
          <a:ext cx="4148131" cy="514258"/>
        </a:xfrm>
        <a:prstGeom prst="rect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819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Multiple samplers find similar solutions</a:t>
          </a:r>
        </a:p>
      </dsp:txBody>
      <dsp:txXfrm>
        <a:off x="380072" y="2571559"/>
        <a:ext cx="4148131" cy="514258"/>
      </dsp:txXfrm>
    </dsp:sp>
    <dsp:sp modelId="{24AA3D83-5145-4C4A-9387-3D318879CE27}">
      <dsp:nvSpPr>
        <dsp:cNvPr id="0" name=""/>
        <dsp:cNvSpPr/>
      </dsp:nvSpPr>
      <dsp:spPr>
        <a:xfrm>
          <a:off x="58661" y="2507277"/>
          <a:ext cx="642823" cy="6428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500adba4d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91300" rIns="91300" bIns="91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61" name="Google Shape;61;gf500adba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0403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217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014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6429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07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9994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616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f500adba4d_0_83:notes"/>
          <p:cNvSpPr txBox="1">
            <a:spLocks noGrp="1"/>
          </p:cNvSpPr>
          <p:nvPr>
            <p:ph type="body" idx="1"/>
          </p:nvPr>
        </p:nvSpPr>
        <p:spPr>
          <a:xfrm>
            <a:off x="894522" y="4272197"/>
            <a:ext cx="4920000" cy="4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00" name="Google Shape;1600;gf500adba4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67468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419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28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146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13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86677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242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890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500adba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500adba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25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 background">
  <p:cSld name="full photo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C10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C103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C103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C103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C103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C103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C103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C103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C10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5.png"/><Relationship Id="rId5" Type="http://schemas.openxmlformats.org/officeDocument/2006/relationships/diagramData" Target="../diagrams/data1.xml"/><Relationship Id="rId10" Type="http://schemas.openxmlformats.org/officeDocument/2006/relationships/image" Target="../media/image24.jpeg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4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50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cid:image001.jpg@01D6B7C4.92B9C710" TargetMode="External"/><Relationship Id="rId5" Type="http://schemas.openxmlformats.org/officeDocument/2006/relationships/image" Target="../media/image17.jpeg"/><Relationship Id="rId4" Type="http://schemas.openxmlformats.org/officeDocument/2006/relationships/image" Target="cid:image003.jpg@01D6B7C4.92B9C710" TargetMode="Externa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l="10690"/>
          <a:stretch/>
        </p:blipFill>
        <p:spPr>
          <a:xfrm>
            <a:off x="-128274" y="0"/>
            <a:ext cx="68905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-128274" y="-1"/>
            <a:ext cx="6890700" cy="5143500"/>
          </a:xfrm>
          <a:prstGeom prst="rect">
            <a:avLst/>
          </a:prstGeom>
          <a:solidFill>
            <a:srgbClr val="83003F">
              <a:alpha val="8863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1100"/>
              <a:buFont typeface="Calibri"/>
              <a:buNone/>
            </a:pPr>
            <a:endParaRPr sz="1400" b="0" i="0" u="none" strike="noStrike" cap="none">
              <a:solidFill>
                <a:srgbClr val="6C10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5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633" y="221869"/>
            <a:ext cx="186035" cy="18603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332650" y="-510581"/>
            <a:ext cx="4849800" cy="14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4400" dirty="0">
                <a:solidFill>
                  <a:srgbClr val="FFFFFF"/>
                </a:solidFill>
                <a:latin typeface="Calibri"/>
                <a:cs typeface="Calibri"/>
              </a:rPr>
              <a:t>PEUQSE Workshop</a:t>
            </a:r>
            <a:endParaRPr sz="440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67" name="Google Shape;67;p15" descr="Standard_CMYK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6044" y="2571750"/>
            <a:ext cx="1714501" cy="7143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425668" y="4288412"/>
            <a:ext cx="48018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 b="1" i="0" u="sng" strike="noStrike" cap="none" dirty="0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T. Sose,</a:t>
            </a:r>
            <a:r>
              <a:rPr lang="en" sz="2000" dirty="0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Troy </a:t>
            </a:r>
            <a:r>
              <a:rPr lang="en" sz="2000" dirty="0" err="1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Gustke</a:t>
            </a:r>
            <a:r>
              <a:rPr lang="en" sz="2000" dirty="0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Aditya (</a:t>
            </a:r>
            <a:r>
              <a:rPr lang="en" sz="2000" dirty="0" err="1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Ashi</a:t>
            </a:r>
            <a:r>
              <a:rPr lang="en" sz="2000" dirty="0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" sz="2000" dirty="0" err="1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Savara</a:t>
            </a:r>
            <a:endParaRPr sz="2000" b="0" i="1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762200" y="4318532"/>
            <a:ext cx="2261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dirty="0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08</a:t>
            </a:r>
            <a:r>
              <a:rPr lang="en" sz="1800" b="1" i="0" u="none" strike="noStrike" cap="none" dirty="0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" sz="1800" b="1" dirty="0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r>
            <a:r>
              <a:rPr lang="en" sz="1800" b="1" i="0" u="none" strike="noStrike" cap="none" dirty="0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</a:t>
            </a:r>
            <a:r>
              <a:rPr lang="en" sz="1800" b="1" dirty="0">
                <a:solidFill>
                  <a:srgbClr val="E57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endParaRPr sz="1800" b="1" i="0" u="none" strike="noStrike" cap="none" dirty="0">
              <a:solidFill>
                <a:srgbClr val="E5763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6123863" y="4318513"/>
            <a:ext cx="638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2" name="Google Shape;99;p16">
            <a:extLst>
              <a:ext uri="{FF2B5EF4-FFF2-40B4-BE49-F238E27FC236}">
                <a16:creationId xmlns:a16="http://schemas.microsoft.com/office/drawing/2014/main" id="{E0E3D260-9A38-CE47-B14E-BBDA574E4FB3}"/>
              </a:ext>
            </a:extLst>
          </p:cNvPr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6" descr="ACS Fall National Meeting &amp; Expostition 2022(Chicago IL) - American  Chemical Society National Meeting &amp; Exposition -- showsbee.com">
            <a:extLst>
              <a:ext uri="{FF2B5EF4-FFF2-40B4-BE49-F238E27FC236}">
                <a16:creationId xmlns:a16="http://schemas.microsoft.com/office/drawing/2014/main" id="{F8F29D48-4BDA-2BFC-DF22-4425E89BB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946" y="407905"/>
            <a:ext cx="2217179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3496C-71EA-FD1B-718B-4AC62E09B710}"/>
              </a:ext>
            </a:extLst>
          </p:cNvPr>
          <p:cNvSpPr txBox="1"/>
          <p:nvPr/>
        </p:nvSpPr>
        <p:spPr>
          <a:xfrm>
            <a:off x="231396" y="1071698"/>
            <a:ext cx="617121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b="0" i="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“By the end of this workshop…”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You should be able to run a simple BPE</a:t>
            </a: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You should know how to change the sampler</a:t>
            </a: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ou should know how to start a single sampling from a specific place in parameter space</a:t>
            </a: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You should know how to run a multi-start sampling</a:t>
            </a: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You should know how to check for convergence.</a:t>
            </a: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You should know how to make a point a zero probability for a failed simulation within your simulation wrapper.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B4C6D-98EF-D413-2E33-86382BCB1BAE}"/>
              </a:ext>
            </a:extLst>
          </p:cNvPr>
          <p:cNvSpPr txBox="1"/>
          <p:nvPr/>
        </p:nvSpPr>
        <p:spPr>
          <a:xfrm>
            <a:off x="332505" y="954319"/>
            <a:ext cx="517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strike="noStrike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Installation instructions – </a:t>
            </a:r>
            <a:r>
              <a:rPr lang="en-US" sz="1800" b="1" i="0" u="sng" strike="noStrike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www.chemsoftware.org</a:t>
            </a:r>
            <a:endParaRPr lang="en-US" sz="1800" u="sng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4: </a:t>
            </a:r>
            <a:r>
              <a:rPr lang="en" sz="2400" b="1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Multistart</a:t>
            </a: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Feature of PEUQSE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3560700" y="4752011"/>
            <a:ext cx="5381203" cy="352350"/>
            <a:chOff x="3560700" y="4752011"/>
            <a:chExt cx="5381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81;p16"/>
            <p:cNvSpPr txBox="1"/>
            <p:nvPr/>
          </p:nvSpPr>
          <p:spPr>
            <a:xfrm>
              <a:off x="3560700" y="4794100"/>
              <a:ext cx="42687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C1035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Computational Design of Hybrid Materials (CDHM)</a:t>
              </a:r>
              <a:endParaRPr b="1">
                <a:solidFill>
                  <a:srgbClr val="6C1035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5FE6DA8B-D4BB-2F83-B1B0-D9F9EF7E4B94}"/>
              </a:ext>
            </a:extLst>
          </p:cNvPr>
          <p:cNvSpPr/>
          <p:nvPr/>
        </p:nvSpPr>
        <p:spPr>
          <a:xfrm>
            <a:off x="1028113" y="4197312"/>
            <a:ext cx="8047671" cy="410638"/>
          </a:xfrm>
          <a:prstGeom prst="chevron">
            <a:avLst>
              <a:gd name="adj" fmla="val 34050"/>
            </a:avLst>
          </a:prstGeom>
          <a:ln w="3810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directory 4: subdirectory ESS or MH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D228F62-3C6B-49BF-0B94-3A1C4456067A}"/>
              </a:ext>
            </a:extLst>
          </p:cNvPr>
          <p:cNvSpPr/>
          <p:nvPr/>
        </p:nvSpPr>
        <p:spPr>
          <a:xfrm>
            <a:off x="68216" y="4203097"/>
            <a:ext cx="1023737" cy="392125"/>
          </a:xfrm>
          <a:custGeom>
            <a:avLst/>
            <a:gdLst>
              <a:gd name="connsiteX0" fmla="*/ 0 w 1381578"/>
              <a:gd name="connsiteY0" fmla="*/ 0 h 392125"/>
              <a:gd name="connsiteX1" fmla="*/ 1185516 w 1381578"/>
              <a:gd name="connsiteY1" fmla="*/ 0 h 392125"/>
              <a:gd name="connsiteX2" fmla="*/ 1381578 w 1381578"/>
              <a:gd name="connsiteY2" fmla="*/ 196063 h 392125"/>
              <a:gd name="connsiteX3" fmla="*/ 1185516 w 1381578"/>
              <a:gd name="connsiteY3" fmla="*/ 392125 h 392125"/>
              <a:gd name="connsiteX4" fmla="*/ 0 w 1381578"/>
              <a:gd name="connsiteY4" fmla="*/ 392125 h 392125"/>
              <a:gd name="connsiteX5" fmla="*/ 196063 w 1381578"/>
              <a:gd name="connsiteY5" fmla="*/ 196063 h 392125"/>
              <a:gd name="connsiteX6" fmla="*/ 0 w 1381578"/>
              <a:gd name="connsiteY6" fmla="*/ 0 h 3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578" h="392125">
                <a:moveTo>
                  <a:pt x="0" y="0"/>
                </a:moveTo>
                <a:lnTo>
                  <a:pt x="1185516" y="0"/>
                </a:lnTo>
                <a:lnTo>
                  <a:pt x="1381578" y="196063"/>
                </a:lnTo>
                <a:lnTo>
                  <a:pt x="1185516" y="392125"/>
                </a:lnTo>
                <a:lnTo>
                  <a:pt x="0" y="392125"/>
                </a:lnTo>
                <a:lnTo>
                  <a:pt x="196063" y="19606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53" tIns="17145" rIns="196062" bIns="1714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TO DO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597509-D099-729B-859D-F6E9066E5421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026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C88FA5C5-FC11-438B-B0EB-E0A75544D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687E83-099B-7450-593C-EFBDD728BD94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4B6CD-2763-B4B5-52DD-89D0542B789D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D4DFFA-ACFE-FFA4-2B9A-1600C812C218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95AEEF-1B26-E652-152C-197F76A9D7FB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A50714-C127-2910-A3F9-DA11D05608A7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E5BFC9-6962-E77F-EC60-10B7CEC43AB9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5D425-B576-BE67-2235-3EAA278FAC90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150664-88C9-69E7-1350-D1E20E951E94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C447B8-B34A-3BC8-E330-E6B489AE8599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972F8A-DA5A-0030-4BA1-E1D5A8C15C91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100A2C-FDE8-DCDA-BD1C-01A84BC50B84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01998F-DA62-B2B6-453E-D8CD8116C22E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2A18A0-C08A-5AB8-80AB-12D4312B3A30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85BB3-A27E-0182-9D29-C096E73F15A2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00FBBB-36E8-17AF-BBDF-D7D48DBB61E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A4FB7E-966B-10BA-D07D-0C560A863086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8DBB2F-A3A1-A98D-1A33-1C91EB2A5EBF}"/>
              </a:ext>
            </a:extLst>
          </p:cNvPr>
          <p:cNvGrpSpPr/>
          <p:nvPr/>
        </p:nvGrpSpPr>
        <p:grpSpPr>
          <a:xfrm>
            <a:off x="0" y="1117165"/>
            <a:ext cx="9144000" cy="2434049"/>
            <a:chOff x="0" y="679985"/>
            <a:chExt cx="9144000" cy="24340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810FC4-084B-B82E-D30C-12C9BC1FD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79985"/>
              <a:ext cx="9144000" cy="2379112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9214E4-07AF-1262-BDD4-497FF5F6521C}"/>
                </a:ext>
              </a:extLst>
            </p:cNvPr>
            <p:cNvSpPr/>
            <p:nvPr/>
          </p:nvSpPr>
          <p:spPr>
            <a:xfrm>
              <a:off x="233082" y="1927412"/>
              <a:ext cx="4141694" cy="1613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D7BB563-B9C8-B9EF-04B1-8C1E082C8A7B}"/>
                </a:ext>
              </a:extLst>
            </p:cNvPr>
            <p:cNvSpPr/>
            <p:nvPr/>
          </p:nvSpPr>
          <p:spPr>
            <a:xfrm>
              <a:off x="233082" y="2879464"/>
              <a:ext cx="1595718" cy="1613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F0E42F-A9B1-9AE7-D519-20B2365881A6}"/>
                </a:ext>
              </a:extLst>
            </p:cNvPr>
            <p:cNvSpPr/>
            <p:nvPr/>
          </p:nvSpPr>
          <p:spPr>
            <a:xfrm>
              <a:off x="233081" y="2220696"/>
              <a:ext cx="5293511" cy="1613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611059-11EA-B84D-7177-4FC56E7DD7D1}"/>
                </a:ext>
              </a:extLst>
            </p:cNvPr>
            <p:cNvSpPr txBox="1"/>
            <p:nvPr/>
          </p:nvSpPr>
          <p:spPr>
            <a:xfrm>
              <a:off x="4711803" y="1846959"/>
              <a:ext cx="2738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Number of runs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44EFB8-ECFA-C099-D7C7-BAC34C7C5FA5}"/>
                </a:ext>
              </a:extLst>
            </p:cNvPr>
            <p:cNvSpPr txBox="1"/>
            <p:nvPr/>
          </p:nvSpPr>
          <p:spPr>
            <a:xfrm>
              <a:off x="6099349" y="2147489"/>
              <a:ext cx="29017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How far the initial guess is spread for each run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9BEE4A-98A0-0688-D255-5DB09E76F6B3}"/>
                </a:ext>
              </a:extLst>
            </p:cNvPr>
            <p:cNvSpPr txBox="1"/>
            <p:nvPr/>
          </p:nvSpPr>
          <p:spPr>
            <a:xfrm>
              <a:off x="2252635" y="2806257"/>
              <a:ext cx="3442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Use key word </a:t>
              </a:r>
              <a:r>
                <a:rPr lang="en-US" b="1" dirty="0" err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multistart</a:t>
              </a:r>
              <a:r>
                <a:rPr lang="en-US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!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EC0049-C683-08C5-AFFF-A4763CF7E398}"/>
                </a:ext>
              </a:extLst>
            </p:cNvPr>
            <p:cNvCxnSpPr>
              <a:stCxn id="25" idx="1"/>
            </p:cNvCxnSpPr>
            <p:nvPr/>
          </p:nvCxnSpPr>
          <p:spPr>
            <a:xfrm flipH="1" flipV="1">
              <a:off x="4374776" y="2000847"/>
              <a:ext cx="337027" cy="1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E8A1363-E402-1BA4-B748-08FA1EA3CAD4}"/>
                </a:ext>
              </a:extLst>
            </p:cNvPr>
            <p:cNvCxnSpPr/>
            <p:nvPr/>
          </p:nvCxnSpPr>
          <p:spPr>
            <a:xfrm flipH="1" flipV="1">
              <a:off x="1907484" y="2960145"/>
              <a:ext cx="337027" cy="1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952B885-D527-E3C0-DC3A-3FA64616803A}"/>
                </a:ext>
              </a:extLst>
            </p:cNvPr>
            <p:cNvCxnSpPr/>
            <p:nvPr/>
          </p:nvCxnSpPr>
          <p:spPr>
            <a:xfrm flipH="1" flipV="1">
              <a:off x="5695050" y="2301377"/>
              <a:ext cx="337027" cy="1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486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5: Familiarize yourself to convergence metrics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3560700" y="4752011"/>
            <a:ext cx="5381203" cy="352350"/>
            <a:chOff x="3560700" y="4752011"/>
            <a:chExt cx="5381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81;p16"/>
            <p:cNvSpPr txBox="1"/>
            <p:nvPr/>
          </p:nvSpPr>
          <p:spPr>
            <a:xfrm>
              <a:off x="3560700" y="4794100"/>
              <a:ext cx="42687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C1035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Computational Design of Hybrid Materials (CDHM)</a:t>
              </a:r>
              <a:endParaRPr b="1">
                <a:solidFill>
                  <a:srgbClr val="6C1035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5FE6DA8B-D4BB-2F83-B1B0-D9F9EF7E4B94}"/>
              </a:ext>
            </a:extLst>
          </p:cNvPr>
          <p:cNvSpPr/>
          <p:nvPr/>
        </p:nvSpPr>
        <p:spPr>
          <a:xfrm>
            <a:off x="1028113" y="4197312"/>
            <a:ext cx="8047671" cy="410638"/>
          </a:xfrm>
          <a:prstGeom prst="chevron">
            <a:avLst>
              <a:gd name="adj" fmla="val 34050"/>
            </a:avLst>
          </a:prstGeom>
          <a:ln w="3810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directory 5: Observe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Geweke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AutoCorrelation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Time graphs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D228F62-3C6B-49BF-0B94-3A1C4456067A}"/>
              </a:ext>
            </a:extLst>
          </p:cNvPr>
          <p:cNvSpPr/>
          <p:nvPr/>
        </p:nvSpPr>
        <p:spPr>
          <a:xfrm>
            <a:off x="68216" y="4203097"/>
            <a:ext cx="1023737" cy="392125"/>
          </a:xfrm>
          <a:custGeom>
            <a:avLst/>
            <a:gdLst>
              <a:gd name="connsiteX0" fmla="*/ 0 w 1381578"/>
              <a:gd name="connsiteY0" fmla="*/ 0 h 392125"/>
              <a:gd name="connsiteX1" fmla="*/ 1185516 w 1381578"/>
              <a:gd name="connsiteY1" fmla="*/ 0 h 392125"/>
              <a:gd name="connsiteX2" fmla="*/ 1381578 w 1381578"/>
              <a:gd name="connsiteY2" fmla="*/ 196063 h 392125"/>
              <a:gd name="connsiteX3" fmla="*/ 1185516 w 1381578"/>
              <a:gd name="connsiteY3" fmla="*/ 392125 h 392125"/>
              <a:gd name="connsiteX4" fmla="*/ 0 w 1381578"/>
              <a:gd name="connsiteY4" fmla="*/ 392125 h 392125"/>
              <a:gd name="connsiteX5" fmla="*/ 196063 w 1381578"/>
              <a:gd name="connsiteY5" fmla="*/ 196063 h 392125"/>
              <a:gd name="connsiteX6" fmla="*/ 0 w 1381578"/>
              <a:gd name="connsiteY6" fmla="*/ 0 h 3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578" h="392125">
                <a:moveTo>
                  <a:pt x="0" y="0"/>
                </a:moveTo>
                <a:lnTo>
                  <a:pt x="1185516" y="0"/>
                </a:lnTo>
                <a:lnTo>
                  <a:pt x="1381578" y="196063"/>
                </a:lnTo>
                <a:lnTo>
                  <a:pt x="1185516" y="392125"/>
                </a:lnTo>
                <a:lnTo>
                  <a:pt x="0" y="392125"/>
                </a:lnTo>
                <a:lnTo>
                  <a:pt x="196063" y="19606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53" tIns="17145" rIns="196062" bIns="1714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TO DO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597509-D099-729B-859D-F6E9066E5421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026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C88FA5C5-FC11-438B-B0EB-E0A75544D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687E83-099B-7450-593C-EFBDD728BD94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4B6CD-2763-B4B5-52DD-89D0542B789D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D4DFFA-ACFE-FFA4-2B9A-1600C812C218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95AEEF-1B26-E652-152C-197F76A9D7FB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A50714-C127-2910-A3F9-DA11D05608A7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E5BFC9-6962-E77F-EC60-10B7CEC43AB9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5D425-B576-BE67-2235-3EAA278FAC90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150664-88C9-69E7-1350-D1E20E951E94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C447B8-B34A-3BC8-E330-E6B489AE8599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972F8A-DA5A-0030-4BA1-E1D5A8C15C91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100A2C-FDE8-DCDA-BD1C-01A84BC50B84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01998F-DA62-B2B6-453E-D8CD8116C22E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2A18A0-C08A-5AB8-80AB-12D4312B3A30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85BB3-A27E-0182-9D29-C096E73F15A2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00FBBB-36E8-17AF-BBDF-D7D48DBB61E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A4FB7E-966B-10BA-D07D-0C560A863086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8" name="Diagram 87">
            <a:extLst>
              <a:ext uri="{FF2B5EF4-FFF2-40B4-BE49-F238E27FC236}">
                <a16:creationId xmlns:a16="http://schemas.microsoft.com/office/drawing/2014/main" id="{856E9D65-B366-C254-B316-5C293F15C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2488701"/>
              </p:ext>
            </p:extLst>
          </p:nvPr>
        </p:nvGraphicFramePr>
        <p:xfrm>
          <a:off x="1" y="722073"/>
          <a:ext cx="4572000" cy="3342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122" name="Picture 2" descr="Converging to Meet Today's Challenges | College of Engineering">
            <a:extLst>
              <a:ext uri="{FF2B5EF4-FFF2-40B4-BE49-F238E27FC236}">
                <a16:creationId xmlns:a16="http://schemas.microsoft.com/office/drawing/2014/main" id="{A53F497C-0331-CD11-AAEF-A4476206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8" y="1078561"/>
            <a:ext cx="392045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onverging to Meet Today's Challenges | College of Engineering">
            <a:extLst>
              <a:ext uri="{FF2B5EF4-FFF2-40B4-BE49-F238E27FC236}">
                <a16:creationId xmlns:a16="http://schemas.microsoft.com/office/drawing/2014/main" id="{89083966-2DF8-A9B3-4F7F-3060E494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" y="1858637"/>
            <a:ext cx="392045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Converging to Meet Today's Challenges | College of Engineering">
            <a:extLst>
              <a:ext uri="{FF2B5EF4-FFF2-40B4-BE49-F238E27FC236}">
                <a16:creationId xmlns:a16="http://schemas.microsoft.com/office/drawing/2014/main" id="{1AB1EA8A-E026-34A6-48BA-A5E9A117A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7" y="2634401"/>
            <a:ext cx="392045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onverging to Meet Today's Challenges | College of Engineering">
            <a:extLst>
              <a:ext uri="{FF2B5EF4-FFF2-40B4-BE49-F238E27FC236}">
                <a16:creationId xmlns:a16="http://schemas.microsoft.com/office/drawing/2014/main" id="{92671387-FD1A-AF18-3239-68EEB22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9" y="3410165"/>
            <a:ext cx="392045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 descr="Chart, line chart&#10;&#10;Description automatically generated">
            <a:extLst>
              <a:ext uri="{FF2B5EF4-FFF2-40B4-BE49-F238E27FC236}">
                <a16:creationId xmlns:a16="http://schemas.microsoft.com/office/drawing/2014/main" id="{33D9663E-667B-371E-F9FD-26A9DF0AF7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30" y="695884"/>
            <a:ext cx="1829336" cy="1372002"/>
          </a:xfrm>
          <a:prstGeom prst="rect">
            <a:avLst/>
          </a:prstGeom>
        </p:spPr>
      </p:pic>
      <p:pic>
        <p:nvPicPr>
          <p:cNvPr id="94" name="Picture 93" descr="Chart, line chart&#10;&#10;Description automatically generated">
            <a:extLst>
              <a:ext uri="{FF2B5EF4-FFF2-40B4-BE49-F238E27FC236}">
                <a16:creationId xmlns:a16="http://schemas.microsoft.com/office/drawing/2014/main" id="{8A21BFAE-A7A4-6142-8442-E65C105567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39" y="695884"/>
            <a:ext cx="1829336" cy="1372002"/>
          </a:xfrm>
          <a:prstGeom prst="rect">
            <a:avLst/>
          </a:prstGeom>
        </p:spPr>
      </p:pic>
      <p:pic>
        <p:nvPicPr>
          <p:cNvPr id="95" name="Picture 94" descr="Chart, scatter chart&#10;&#10;Description automatically generated">
            <a:extLst>
              <a:ext uri="{FF2B5EF4-FFF2-40B4-BE49-F238E27FC236}">
                <a16:creationId xmlns:a16="http://schemas.microsoft.com/office/drawing/2014/main" id="{7918BC44-1CC5-5538-FA99-09F1D5C0DA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33" y="2212427"/>
            <a:ext cx="2521082" cy="18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2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6: Stuck walkers – Restart the file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7916700" y="4752011"/>
            <a:ext cx="1025203" cy="352350"/>
            <a:chOff x="7916700" y="4752011"/>
            <a:chExt cx="1025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597509-D099-729B-859D-F6E9066E5421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026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C88FA5C5-FC11-438B-B0EB-E0A75544D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687E83-099B-7450-593C-EFBDD728BD94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4B6CD-2763-B4B5-52DD-89D0542B789D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D4DFFA-ACFE-FFA4-2B9A-1600C812C218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95AEEF-1B26-E652-152C-197F76A9D7FB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A50714-C127-2910-A3F9-DA11D05608A7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E5BFC9-6962-E77F-EC60-10B7CEC43AB9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5D425-B576-BE67-2235-3EAA278FAC90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150664-88C9-69E7-1350-D1E20E951E94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C447B8-B34A-3BC8-E330-E6B489AE8599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972F8A-DA5A-0030-4BA1-E1D5A8C15C91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100A2C-FDE8-DCDA-BD1C-01A84BC50B84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01998F-DA62-B2B6-453E-D8CD8116C22E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2A18A0-C08A-5AB8-80AB-12D4312B3A30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85BB3-A27E-0182-9D29-C096E73F15A2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00FBBB-36E8-17AF-BBDF-D7D48DBB61E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A4FB7E-966B-10BA-D07D-0C560A863086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FFF937-02D3-A9FE-ED34-470CD43C0806}"/>
              </a:ext>
            </a:extLst>
          </p:cNvPr>
          <p:cNvGrpSpPr/>
          <p:nvPr/>
        </p:nvGrpSpPr>
        <p:grpSpPr>
          <a:xfrm>
            <a:off x="3113369" y="732323"/>
            <a:ext cx="5953577" cy="1379618"/>
            <a:chOff x="68216" y="722375"/>
            <a:chExt cx="7907409" cy="183237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C50080-1122-4ECB-322E-64C12706A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6" y="722375"/>
              <a:ext cx="2743200" cy="18288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EE9659-3116-56E2-53E2-77A2797E8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2425" y="725953"/>
              <a:ext cx="2743200" cy="1828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F129F2-1668-9965-EEEF-7FD6DAC0D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5976" y="722375"/>
              <a:ext cx="2743200" cy="1828800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36F376E-C7F0-5B76-F35B-ED19B3D038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5" y="2212169"/>
            <a:ext cx="9144000" cy="246214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CFABA89-0F95-DDBF-C2E2-B5175D4368AE}"/>
              </a:ext>
            </a:extLst>
          </p:cNvPr>
          <p:cNvSpPr/>
          <p:nvPr/>
        </p:nvSpPr>
        <p:spPr>
          <a:xfrm>
            <a:off x="275860" y="3518438"/>
            <a:ext cx="4767479" cy="16136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0E7B67-2D3A-8B55-6344-91802D6E54C1}"/>
              </a:ext>
            </a:extLst>
          </p:cNvPr>
          <p:cNvSpPr/>
          <p:nvPr/>
        </p:nvSpPr>
        <p:spPr>
          <a:xfrm>
            <a:off x="275860" y="3275032"/>
            <a:ext cx="8813946" cy="1836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727897-8AB1-B223-4B0D-5A93D429B0A8}"/>
              </a:ext>
            </a:extLst>
          </p:cNvPr>
          <p:cNvSpPr/>
          <p:nvPr/>
        </p:nvSpPr>
        <p:spPr>
          <a:xfrm>
            <a:off x="275861" y="4444075"/>
            <a:ext cx="2043134" cy="16136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FAEEB0-18DB-D9E4-427E-D73A86DDD4B5}"/>
              </a:ext>
            </a:extLst>
          </p:cNvPr>
          <p:cNvSpPr txBox="1"/>
          <p:nvPr/>
        </p:nvSpPr>
        <p:spPr>
          <a:xfrm>
            <a:off x="2381903" y="4340524"/>
            <a:ext cx="273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Restart here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754A21-722D-5A2C-89A3-E2BD1F3EC405}"/>
              </a:ext>
            </a:extLst>
          </p:cNvPr>
          <p:cNvSpPr txBox="1"/>
          <p:nvPr/>
        </p:nvSpPr>
        <p:spPr>
          <a:xfrm>
            <a:off x="-1" y="732323"/>
            <a:ext cx="325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Walkers stuck in a parameter space!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Scattered points in heat scatter plots!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Multiple modes in histograms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7C3113-07A4-79DA-88A1-11C6B77FBC59}"/>
              </a:ext>
            </a:extLst>
          </p:cNvPr>
          <p:cNvSpPr/>
          <p:nvPr/>
        </p:nvSpPr>
        <p:spPr>
          <a:xfrm>
            <a:off x="260897" y="2366925"/>
            <a:ext cx="4141694" cy="16136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ent Arrow 40">
            <a:extLst>
              <a:ext uri="{FF2B5EF4-FFF2-40B4-BE49-F238E27FC236}">
                <a16:creationId xmlns:a16="http://schemas.microsoft.com/office/drawing/2014/main" id="{714A00C5-D418-5DB3-80F7-BB2A22965C24}"/>
              </a:ext>
            </a:extLst>
          </p:cNvPr>
          <p:cNvSpPr/>
          <p:nvPr/>
        </p:nvSpPr>
        <p:spPr>
          <a:xfrm rot="12328674">
            <a:off x="4572411" y="2452755"/>
            <a:ext cx="369636" cy="140733"/>
          </a:xfrm>
          <a:prstGeom prst="ben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5A2BF-4799-29B6-48F2-85C63C0C4738}"/>
              </a:ext>
            </a:extLst>
          </p:cNvPr>
          <p:cNvSpPr txBox="1"/>
          <p:nvPr/>
        </p:nvSpPr>
        <p:spPr>
          <a:xfrm>
            <a:off x="4865735" y="2272981"/>
            <a:ext cx="273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Choose MAP or any starting point </a:t>
            </a:r>
          </a:p>
        </p:txBody>
      </p:sp>
    </p:spTree>
    <p:extLst>
      <p:ext uri="{BB962C8B-B14F-4D97-AF65-F5344CB8AC3E}">
        <p14:creationId xmlns:p14="http://schemas.microsoft.com/office/powerpoint/2010/main" val="284496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3AD6C7E-0AF5-189E-BD18-8351FC0F9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305" y="2765479"/>
            <a:ext cx="2169460" cy="1627095"/>
          </a:xfrm>
          <a:prstGeom prst="rect">
            <a:avLst/>
          </a:prstGeom>
        </p:spPr>
      </p:pic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7: Custom Log likelihood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7916700" y="4752011"/>
            <a:ext cx="1025203" cy="352350"/>
            <a:chOff x="7916700" y="4752011"/>
            <a:chExt cx="1025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597509-D099-729B-859D-F6E9066E5421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026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C88FA5C5-FC11-438B-B0EB-E0A75544D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687E83-099B-7450-593C-EFBDD728BD94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4B6CD-2763-B4B5-52DD-89D0542B789D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D4DFFA-ACFE-FFA4-2B9A-1600C812C218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95AEEF-1B26-E652-152C-197F76A9D7FB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A50714-C127-2910-A3F9-DA11D05608A7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E5BFC9-6962-E77F-EC60-10B7CEC43AB9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5D425-B576-BE67-2235-3EAA278FAC90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150664-88C9-69E7-1350-D1E20E951E94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C447B8-B34A-3BC8-E330-E6B489AE8599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972F8A-DA5A-0030-4BA1-E1D5A8C15C91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100A2C-FDE8-DCDA-BD1C-01A84BC50B84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01998F-DA62-B2B6-453E-D8CD8116C22E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2A18A0-C08A-5AB8-80AB-12D4312B3A30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85BB3-A27E-0182-9D29-C096E73F15A2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00FBBB-36E8-17AF-BBDF-D7D48DBB61E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A4FB7E-966B-10BA-D07D-0C560A863086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867ED1B-2999-EFED-79F4-95DA83DD0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8568"/>
            <a:ext cx="9144000" cy="20378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E3425F-D46F-1B01-7360-851FB353E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291" y="2896558"/>
            <a:ext cx="1792944" cy="17929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41894C-5C1C-23FA-4326-6BF85EA2AF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056" y="2885735"/>
            <a:ext cx="1792944" cy="1792943"/>
          </a:xfrm>
          <a:prstGeom prst="rect">
            <a:avLst/>
          </a:prstGeom>
        </p:spPr>
      </p:pic>
      <p:sp>
        <p:nvSpPr>
          <p:cNvPr id="27" name="Chevron 26">
            <a:extLst>
              <a:ext uri="{FF2B5EF4-FFF2-40B4-BE49-F238E27FC236}">
                <a16:creationId xmlns:a16="http://schemas.microsoft.com/office/drawing/2014/main" id="{0C102743-2E28-4878-ABA6-A5B533C955DC}"/>
              </a:ext>
            </a:extLst>
          </p:cNvPr>
          <p:cNvSpPr/>
          <p:nvPr/>
        </p:nvSpPr>
        <p:spPr>
          <a:xfrm>
            <a:off x="2061880" y="3252811"/>
            <a:ext cx="627531" cy="502984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B0A349-A4B7-3AF7-71E2-80DF520CE78D}"/>
              </a:ext>
            </a:extLst>
          </p:cNvPr>
          <p:cNvSpPr txBox="1"/>
          <p:nvPr/>
        </p:nvSpPr>
        <p:spPr>
          <a:xfrm>
            <a:off x="1972235" y="2762071"/>
            <a:ext cx="7171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 Log likelihood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D2AD65-D6FE-E3FA-903F-8CF8A1DB1F55}"/>
              </a:ext>
            </a:extLst>
          </p:cNvPr>
          <p:cNvSpPr txBox="1"/>
          <p:nvPr/>
        </p:nvSpPr>
        <p:spPr>
          <a:xfrm>
            <a:off x="1972235" y="3818607"/>
            <a:ext cx="62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Variance doubled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3C15F7-5273-7E6E-1D14-5264425BC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1638" y="2767572"/>
            <a:ext cx="2169459" cy="16270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A2DF64-8BA3-B46B-F78A-8660358F08A9}"/>
              </a:ext>
            </a:extLst>
          </p:cNvPr>
          <p:cNvSpPr/>
          <p:nvPr/>
        </p:nvSpPr>
        <p:spPr>
          <a:xfrm>
            <a:off x="-111110" y="2655123"/>
            <a:ext cx="2373746" cy="3716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 7b</a:t>
            </a:r>
            <a:endParaRPr lang="en-US" sz="1050" b="1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6EF641-39D7-03E6-9327-E3E077C6B7C3}"/>
              </a:ext>
            </a:extLst>
          </p:cNvPr>
          <p:cNvSpPr/>
          <p:nvPr/>
        </p:nvSpPr>
        <p:spPr>
          <a:xfrm>
            <a:off x="2399011" y="2640486"/>
            <a:ext cx="2373746" cy="3716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 7d</a:t>
            </a:r>
            <a:endParaRPr lang="en-US" sz="1050" b="1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DC508D-1817-D629-C3D1-468B9082D4E4}"/>
              </a:ext>
            </a:extLst>
          </p:cNvPr>
          <p:cNvSpPr/>
          <p:nvPr/>
        </p:nvSpPr>
        <p:spPr>
          <a:xfrm>
            <a:off x="4719785" y="2662133"/>
            <a:ext cx="2373746" cy="3716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 7d</a:t>
            </a:r>
            <a:endParaRPr lang="en-US" sz="1050" b="1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785A8E-105A-687F-A1FE-B9A5B1054131}"/>
              </a:ext>
            </a:extLst>
          </p:cNvPr>
          <p:cNvSpPr/>
          <p:nvPr/>
        </p:nvSpPr>
        <p:spPr>
          <a:xfrm>
            <a:off x="6711586" y="2655123"/>
            <a:ext cx="2373746" cy="3716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 7e</a:t>
            </a:r>
            <a:endParaRPr lang="en-US" sz="1050" b="1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0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8: Plots customization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3560700" y="4752011"/>
            <a:ext cx="5381203" cy="352350"/>
            <a:chOff x="3560700" y="4752011"/>
            <a:chExt cx="5381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81;p16"/>
            <p:cNvSpPr txBox="1"/>
            <p:nvPr/>
          </p:nvSpPr>
          <p:spPr>
            <a:xfrm>
              <a:off x="3560700" y="4794100"/>
              <a:ext cx="42687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C1035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Computational Design of Hybrid Materials (CDHM)</a:t>
              </a:r>
              <a:endParaRPr b="1">
                <a:solidFill>
                  <a:srgbClr val="6C1035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5FE6DA8B-D4BB-2F83-B1B0-D9F9EF7E4B94}"/>
              </a:ext>
            </a:extLst>
          </p:cNvPr>
          <p:cNvSpPr/>
          <p:nvPr/>
        </p:nvSpPr>
        <p:spPr>
          <a:xfrm>
            <a:off x="1028113" y="4197312"/>
            <a:ext cx="8047671" cy="410638"/>
          </a:xfrm>
          <a:prstGeom prst="chevron">
            <a:avLst>
              <a:gd name="adj" fmla="val 34050"/>
            </a:avLst>
          </a:prstGeom>
          <a:ln w="3810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directory 8: To create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mumpce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plots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D228F62-3C6B-49BF-0B94-3A1C4456067A}"/>
              </a:ext>
            </a:extLst>
          </p:cNvPr>
          <p:cNvSpPr/>
          <p:nvPr/>
        </p:nvSpPr>
        <p:spPr>
          <a:xfrm>
            <a:off x="68216" y="4203097"/>
            <a:ext cx="1023737" cy="392125"/>
          </a:xfrm>
          <a:custGeom>
            <a:avLst/>
            <a:gdLst>
              <a:gd name="connsiteX0" fmla="*/ 0 w 1381578"/>
              <a:gd name="connsiteY0" fmla="*/ 0 h 392125"/>
              <a:gd name="connsiteX1" fmla="*/ 1185516 w 1381578"/>
              <a:gd name="connsiteY1" fmla="*/ 0 h 392125"/>
              <a:gd name="connsiteX2" fmla="*/ 1381578 w 1381578"/>
              <a:gd name="connsiteY2" fmla="*/ 196063 h 392125"/>
              <a:gd name="connsiteX3" fmla="*/ 1185516 w 1381578"/>
              <a:gd name="connsiteY3" fmla="*/ 392125 h 392125"/>
              <a:gd name="connsiteX4" fmla="*/ 0 w 1381578"/>
              <a:gd name="connsiteY4" fmla="*/ 392125 h 392125"/>
              <a:gd name="connsiteX5" fmla="*/ 196063 w 1381578"/>
              <a:gd name="connsiteY5" fmla="*/ 196063 h 392125"/>
              <a:gd name="connsiteX6" fmla="*/ 0 w 1381578"/>
              <a:gd name="connsiteY6" fmla="*/ 0 h 3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578" h="392125">
                <a:moveTo>
                  <a:pt x="0" y="0"/>
                </a:moveTo>
                <a:lnTo>
                  <a:pt x="1185516" y="0"/>
                </a:lnTo>
                <a:lnTo>
                  <a:pt x="1381578" y="196063"/>
                </a:lnTo>
                <a:lnTo>
                  <a:pt x="1185516" y="392125"/>
                </a:lnTo>
                <a:lnTo>
                  <a:pt x="0" y="392125"/>
                </a:lnTo>
                <a:lnTo>
                  <a:pt x="196063" y="19606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53" tIns="17145" rIns="196062" bIns="1714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TO DO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597509-D099-729B-859D-F6E9066E5421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026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C88FA5C5-FC11-438B-B0EB-E0A75544D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687E83-099B-7450-593C-EFBDD728BD94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4B6CD-2763-B4B5-52DD-89D0542B789D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D4DFFA-ACFE-FFA4-2B9A-1600C812C218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95AEEF-1B26-E652-152C-197F76A9D7FB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A50714-C127-2910-A3F9-DA11D05608A7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E5BFC9-6962-E77F-EC60-10B7CEC43AB9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5D425-B576-BE67-2235-3EAA278FAC90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150664-88C9-69E7-1350-D1E20E951E94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C447B8-B34A-3BC8-E330-E6B489AE8599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972F8A-DA5A-0030-4BA1-E1D5A8C15C91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100A2C-FDE8-DCDA-BD1C-01A84BC50B84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01998F-DA62-B2B6-453E-D8CD8116C22E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2A18A0-C08A-5AB8-80AB-12D4312B3A30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85BB3-A27E-0182-9D29-C096E73F15A2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00FBBB-36E8-17AF-BBDF-D7D48DBB61E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A4FB7E-966B-10BA-D07D-0C560A863086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26BDF4-1B90-7AF7-4339-70402F0B8F0C}"/>
              </a:ext>
            </a:extLst>
          </p:cNvPr>
          <p:cNvSpPr txBox="1"/>
          <p:nvPr/>
        </p:nvSpPr>
        <p:spPr>
          <a:xfrm>
            <a:off x="0" y="725864"/>
            <a:ext cx="9144000" cy="3107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﻿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PE_object.createAllPlots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 )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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creates all the plots and puts them in the ./graphs directory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PEUQSE generally puts out the plots needed, but more can be put out by changing </a:t>
            </a:r>
            <a:r>
              <a:rPr lang="en-US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UserInput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options.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 PEUQSE directory, </a:t>
            </a:r>
            <a:r>
              <a:rPr lang="en-US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see</a:t>
            </a:r>
            <a:r>
              <a:rPr lang="en-US" sz="16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UserInput</a:t>
            </a:r>
            <a:r>
              <a:rPr lang="en-US" sz="16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accounts for plotting options of the following plotting functions: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Scatter matrix plot: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Heat map scatter Plot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Histograms for each parameter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Simulated responses plot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Mumpce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plots – Contour plots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0632BB-C0C4-B947-60B1-55D7E113C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" y="1719296"/>
            <a:ext cx="9144000" cy="2238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9DFE93-0E50-1F27-C3F9-867AF53C4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" y="2744812"/>
            <a:ext cx="9144000" cy="223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508221-0274-D359-ADF5-345A636A6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222672"/>
            <a:ext cx="9144000" cy="2238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543789-F54D-43A5-091E-9DEE01690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" y="3293415"/>
            <a:ext cx="9144000" cy="1910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36C594-506C-575A-A275-10FCF78E1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32454"/>
            <a:ext cx="9144000" cy="1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11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-9793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8: Filtering is necessary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3560700" y="4752011"/>
            <a:ext cx="5381203" cy="352350"/>
            <a:chOff x="3560700" y="4752011"/>
            <a:chExt cx="5381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81;p16"/>
            <p:cNvSpPr txBox="1"/>
            <p:nvPr/>
          </p:nvSpPr>
          <p:spPr>
            <a:xfrm>
              <a:off x="3560700" y="4794100"/>
              <a:ext cx="42687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C1035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Computational Design of Hybrid Materials (CDHM)</a:t>
              </a:r>
              <a:endParaRPr b="1">
                <a:solidFill>
                  <a:srgbClr val="6C1035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597509-D099-729B-859D-F6E9066E5421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026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C88FA5C5-FC11-438B-B0EB-E0A75544D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687E83-099B-7450-593C-EFBDD728BD94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4B6CD-2763-B4B5-52DD-89D0542B789D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D4DFFA-ACFE-FFA4-2B9A-1600C812C218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95AEEF-1B26-E652-152C-197F76A9D7FB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A50714-C127-2910-A3F9-DA11D05608A7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E5BFC9-6962-E77F-EC60-10B7CEC43AB9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5D425-B576-BE67-2235-3EAA278FAC90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150664-88C9-69E7-1350-D1E20E951E94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C447B8-B34A-3BC8-E330-E6B489AE8599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972F8A-DA5A-0030-4BA1-E1D5A8C15C91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100A2C-FDE8-DCDA-BD1C-01A84BC50B84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01998F-DA62-B2B6-453E-D8CD8116C22E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2A18A0-C08A-5AB8-80AB-12D4312B3A30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85BB3-A27E-0182-9D29-C096E73F15A2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00FBBB-36E8-17AF-BBDF-D7D48DBB61E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A4FB7E-966B-10BA-D07D-0C560A863086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5127A-681D-6786-048E-CDC4411BA2C5}"/>
              </a:ext>
            </a:extLst>
          </p:cNvPr>
          <p:cNvSpPr/>
          <p:nvPr/>
        </p:nvSpPr>
        <p:spPr>
          <a:xfrm>
            <a:off x="1302327" y="815136"/>
            <a:ext cx="2373746" cy="3716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Unfiltered</a:t>
            </a:r>
            <a:endParaRPr lang="en-US" b="1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CD8F1A-A1B7-7B71-AEC2-0CAB98E68058}"/>
              </a:ext>
            </a:extLst>
          </p:cNvPr>
          <p:cNvCxnSpPr>
            <a:cxnSpLocks/>
          </p:cNvCxnSpPr>
          <p:nvPr/>
        </p:nvCxnSpPr>
        <p:spPr>
          <a:xfrm>
            <a:off x="4572000" y="879086"/>
            <a:ext cx="0" cy="2876315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AC633-84C6-32E5-DD1D-012425B2424A}"/>
              </a:ext>
            </a:extLst>
          </p:cNvPr>
          <p:cNvSpPr/>
          <p:nvPr/>
        </p:nvSpPr>
        <p:spPr>
          <a:xfrm>
            <a:off x="5782259" y="808909"/>
            <a:ext cx="2373746" cy="3716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Filtered</a:t>
            </a:r>
            <a:endParaRPr lang="en-US" b="1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C60D10-C867-36A7-538B-BA5A956BCD74}"/>
              </a:ext>
            </a:extLst>
          </p:cNvPr>
          <p:cNvSpPr txBox="1"/>
          <p:nvPr/>
        </p:nvSpPr>
        <p:spPr>
          <a:xfrm>
            <a:off x="0" y="390963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﻿This filtering feature removes low probability tails from the posterior. This can be important for getting </a:t>
            </a:r>
            <a:r>
              <a:rPr lang="en-US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mu_AP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, especially when using ESS. Default is true.</a:t>
            </a:r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1DD06A85-655B-4254-82B8-44A979F66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016" y="1122432"/>
            <a:ext cx="3628508" cy="2721381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AA6EC7EB-C7C3-421A-9777-6F620667F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09" y="1124927"/>
            <a:ext cx="4074585" cy="27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68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9: PEUQSE handles ‘None’ type or ‘nan’ values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7916700" y="4752011"/>
            <a:ext cx="1025203" cy="352350"/>
            <a:chOff x="7916700" y="4752011"/>
            <a:chExt cx="1025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5FE6DA8B-D4BB-2F83-B1B0-D9F9EF7E4B94}"/>
              </a:ext>
            </a:extLst>
          </p:cNvPr>
          <p:cNvSpPr/>
          <p:nvPr/>
        </p:nvSpPr>
        <p:spPr>
          <a:xfrm>
            <a:off x="1028113" y="4197312"/>
            <a:ext cx="8047671" cy="410638"/>
          </a:xfrm>
          <a:prstGeom prst="chevron">
            <a:avLst>
              <a:gd name="adj" fmla="val 34050"/>
            </a:avLst>
          </a:prstGeom>
          <a:ln w="3810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directory 9 and observe the graphs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D228F62-3C6B-49BF-0B94-3A1C4456067A}"/>
              </a:ext>
            </a:extLst>
          </p:cNvPr>
          <p:cNvSpPr/>
          <p:nvPr/>
        </p:nvSpPr>
        <p:spPr>
          <a:xfrm>
            <a:off x="68216" y="4203097"/>
            <a:ext cx="1023737" cy="392125"/>
          </a:xfrm>
          <a:custGeom>
            <a:avLst/>
            <a:gdLst>
              <a:gd name="connsiteX0" fmla="*/ 0 w 1381578"/>
              <a:gd name="connsiteY0" fmla="*/ 0 h 392125"/>
              <a:gd name="connsiteX1" fmla="*/ 1185516 w 1381578"/>
              <a:gd name="connsiteY1" fmla="*/ 0 h 392125"/>
              <a:gd name="connsiteX2" fmla="*/ 1381578 w 1381578"/>
              <a:gd name="connsiteY2" fmla="*/ 196063 h 392125"/>
              <a:gd name="connsiteX3" fmla="*/ 1185516 w 1381578"/>
              <a:gd name="connsiteY3" fmla="*/ 392125 h 392125"/>
              <a:gd name="connsiteX4" fmla="*/ 0 w 1381578"/>
              <a:gd name="connsiteY4" fmla="*/ 392125 h 392125"/>
              <a:gd name="connsiteX5" fmla="*/ 196063 w 1381578"/>
              <a:gd name="connsiteY5" fmla="*/ 196063 h 392125"/>
              <a:gd name="connsiteX6" fmla="*/ 0 w 1381578"/>
              <a:gd name="connsiteY6" fmla="*/ 0 h 3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578" h="392125">
                <a:moveTo>
                  <a:pt x="0" y="0"/>
                </a:moveTo>
                <a:lnTo>
                  <a:pt x="1185516" y="0"/>
                </a:lnTo>
                <a:lnTo>
                  <a:pt x="1381578" y="196063"/>
                </a:lnTo>
                <a:lnTo>
                  <a:pt x="1185516" y="392125"/>
                </a:lnTo>
                <a:lnTo>
                  <a:pt x="0" y="392125"/>
                </a:lnTo>
                <a:lnTo>
                  <a:pt x="196063" y="19606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53" tIns="17145" rIns="196062" bIns="1714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TO DO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597509-D099-729B-859D-F6E9066E5421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026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C88FA5C5-FC11-438B-B0EB-E0A75544D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687E83-099B-7450-593C-EFBDD728BD94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4B6CD-2763-B4B5-52DD-89D0542B789D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D4DFFA-ACFE-FFA4-2B9A-1600C812C218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95AEEF-1B26-E652-152C-197F76A9D7FB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A50714-C127-2910-A3F9-DA11D05608A7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E5BFC9-6962-E77F-EC60-10B7CEC43AB9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5D425-B576-BE67-2235-3EAA278FAC90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150664-88C9-69E7-1350-D1E20E951E94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C447B8-B34A-3BC8-E330-E6B489AE8599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972F8A-DA5A-0030-4BA1-E1D5A8C15C91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100A2C-FDE8-DCDA-BD1C-01A84BC50B84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01998F-DA62-B2B6-453E-D8CD8116C22E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2A18A0-C08A-5AB8-80AB-12D4312B3A30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85BB3-A27E-0182-9D29-C096E73F15A2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00FBBB-36E8-17AF-BBDF-D7D48DBB61E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A4FB7E-966B-10BA-D07D-0C560A863086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14ED9A4-6C1A-485C-A485-89EE5FE330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307"/>
          <a:stretch/>
        </p:blipFill>
        <p:spPr>
          <a:xfrm>
            <a:off x="3402922" y="749974"/>
            <a:ext cx="5641165" cy="1817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E339DD-B211-ADFC-8963-206C00072A72}"/>
              </a:ext>
            </a:extLst>
          </p:cNvPr>
          <p:cNvSpPr txBox="1"/>
          <p:nvPr/>
        </p:nvSpPr>
        <p:spPr>
          <a:xfrm>
            <a:off x="99913" y="749974"/>
            <a:ext cx="32039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17811B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Example 7n is a modification of 7a</a:t>
            </a:r>
          </a:p>
          <a:p>
            <a:pPr algn="ctr"/>
            <a:endParaRPr lang="en-US" b="1" u="sng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Following Two responses are returned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If response 1 &lt; 2.5: Return None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If response 2 &gt; 2.5: Return ‘nan’</a:t>
            </a:r>
          </a:p>
          <a:p>
            <a:pPr marL="342900" indent="-342900">
              <a:buAutoNum type="arabicPeriod"/>
            </a:pP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This function is defined in: </a:t>
            </a:r>
            <a:r>
              <a:rPr lang="en-US" b="1" i="1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processing_function_two_response.py</a:t>
            </a:r>
            <a:endParaRPr lang="en-US" b="1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7594E8-4C7C-2E24-ED69-BD111371FB89}"/>
              </a:ext>
            </a:extLst>
          </p:cNvPr>
          <p:cNvSpPr txBox="1"/>
          <p:nvPr/>
        </p:nvSpPr>
        <p:spPr>
          <a:xfrm>
            <a:off x="99914" y="2832847"/>
            <a:ext cx="89441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PEUQSE treats None type or nan values as zero probability point! </a:t>
            </a:r>
          </a:p>
          <a:p>
            <a:pPr algn="ctr"/>
            <a:r>
              <a:rPr lang="en-US" sz="2000" b="1" i="1" u="sng" dirty="0">
                <a:solidFill>
                  <a:srgbClr val="17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PEUQSE</a:t>
            </a:r>
            <a:r>
              <a:rPr lang="en-US" sz="2000" b="1" u="sng" dirty="0">
                <a:solidFill>
                  <a:srgbClr val="17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doesn’t crash!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9842C8-FD69-8927-3F41-5A884695FB74}"/>
              </a:ext>
            </a:extLst>
          </p:cNvPr>
          <p:cNvSpPr txBox="1"/>
          <p:nvPr/>
        </p:nvSpPr>
        <p:spPr>
          <a:xfrm>
            <a:off x="1" y="3573742"/>
            <a:ext cx="90440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 TIP</a:t>
            </a:r>
            <a:r>
              <a:rPr lang="en-US" sz="13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: Put a try and except statement in your simulation wrapper.  Return a None object when your simulation fails. If your simulation wrapper returns a None object, PEUQSE will treat that parameter set as a zero probability point.</a:t>
            </a:r>
          </a:p>
        </p:txBody>
      </p:sp>
    </p:spTree>
    <p:extLst>
      <p:ext uri="{BB962C8B-B14F-4D97-AF65-F5344CB8AC3E}">
        <p14:creationId xmlns:p14="http://schemas.microsoft.com/office/powerpoint/2010/main" val="233137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8"/>
          <p:cNvSpPr/>
          <p:nvPr/>
        </p:nvSpPr>
        <p:spPr>
          <a:xfrm>
            <a:off x="-126118" y="-1"/>
            <a:ext cx="6890700" cy="5143500"/>
          </a:xfrm>
          <a:prstGeom prst="rect">
            <a:avLst/>
          </a:prstGeom>
          <a:solidFill>
            <a:srgbClr val="83003F">
              <a:alpha val="88630"/>
            </a:srgb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3" name="Google Shape;1603;p4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486" y="1683131"/>
            <a:ext cx="186035" cy="186036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48"/>
          <p:cNvSpPr/>
          <p:nvPr/>
        </p:nvSpPr>
        <p:spPr>
          <a:xfrm>
            <a:off x="1018525" y="1869175"/>
            <a:ext cx="48498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6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5" name="Google Shape;1605;p48" descr="Standard_CMYK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0713" y="1154800"/>
            <a:ext cx="1714501" cy="7143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97;p47">
            <a:extLst>
              <a:ext uri="{FF2B5EF4-FFF2-40B4-BE49-F238E27FC236}">
                <a16:creationId xmlns:a16="http://schemas.microsoft.com/office/drawing/2014/main" id="{B86B3E91-2FB8-3A4D-B688-99A57431F991}"/>
              </a:ext>
            </a:extLst>
          </p:cNvPr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10</a:t>
            </a:r>
            <a:r>
              <a:rPr lang="en" sz="2400" b="1" u="sng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n-US" sz="2400" b="1" u="sng" dirty="0">
                <a:solidFill>
                  <a:schemeClr val="lt1"/>
                </a:solidFill>
                <a:latin typeface="Calibri"/>
                <a:cs typeface="Calibri"/>
              </a:rPr>
              <a:t>Walkers allowed to pick a mode</a:t>
            </a:r>
            <a:endParaRPr sz="2400" b="1" u="sng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3560700" y="4752011"/>
            <a:ext cx="5381203" cy="352350"/>
            <a:chOff x="3560700" y="4752011"/>
            <a:chExt cx="5381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81;p16"/>
            <p:cNvSpPr txBox="1"/>
            <p:nvPr/>
          </p:nvSpPr>
          <p:spPr>
            <a:xfrm>
              <a:off x="3560700" y="4794100"/>
              <a:ext cx="42687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C1035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Computational Design of Hybrid Materials (CDHM)</a:t>
              </a:r>
              <a:endParaRPr b="1">
                <a:solidFill>
                  <a:srgbClr val="6C1035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5FE6DA8B-D4BB-2F83-B1B0-D9F9EF7E4B94}"/>
              </a:ext>
            </a:extLst>
          </p:cNvPr>
          <p:cNvSpPr/>
          <p:nvPr/>
        </p:nvSpPr>
        <p:spPr>
          <a:xfrm>
            <a:off x="1028113" y="4197312"/>
            <a:ext cx="8047671" cy="410638"/>
          </a:xfrm>
          <a:prstGeom prst="chevron">
            <a:avLst>
              <a:gd name="adj" fmla="val 34050"/>
            </a:avLst>
          </a:prstGeom>
          <a:ln w="3810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directory 10: runfile_316_EJSresampling.py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D228F62-3C6B-49BF-0B94-3A1C4456067A}"/>
              </a:ext>
            </a:extLst>
          </p:cNvPr>
          <p:cNvSpPr/>
          <p:nvPr/>
        </p:nvSpPr>
        <p:spPr>
          <a:xfrm>
            <a:off x="68216" y="4203097"/>
            <a:ext cx="1023737" cy="392125"/>
          </a:xfrm>
          <a:custGeom>
            <a:avLst/>
            <a:gdLst>
              <a:gd name="connsiteX0" fmla="*/ 0 w 1381578"/>
              <a:gd name="connsiteY0" fmla="*/ 0 h 392125"/>
              <a:gd name="connsiteX1" fmla="*/ 1185516 w 1381578"/>
              <a:gd name="connsiteY1" fmla="*/ 0 h 392125"/>
              <a:gd name="connsiteX2" fmla="*/ 1381578 w 1381578"/>
              <a:gd name="connsiteY2" fmla="*/ 196063 h 392125"/>
              <a:gd name="connsiteX3" fmla="*/ 1185516 w 1381578"/>
              <a:gd name="connsiteY3" fmla="*/ 392125 h 392125"/>
              <a:gd name="connsiteX4" fmla="*/ 0 w 1381578"/>
              <a:gd name="connsiteY4" fmla="*/ 392125 h 392125"/>
              <a:gd name="connsiteX5" fmla="*/ 196063 w 1381578"/>
              <a:gd name="connsiteY5" fmla="*/ 196063 h 392125"/>
              <a:gd name="connsiteX6" fmla="*/ 0 w 1381578"/>
              <a:gd name="connsiteY6" fmla="*/ 0 h 3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578" h="392125">
                <a:moveTo>
                  <a:pt x="0" y="0"/>
                </a:moveTo>
                <a:lnTo>
                  <a:pt x="1185516" y="0"/>
                </a:lnTo>
                <a:lnTo>
                  <a:pt x="1381578" y="196063"/>
                </a:lnTo>
                <a:lnTo>
                  <a:pt x="1185516" y="392125"/>
                </a:lnTo>
                <a:lnTo>
                  <a:pt x="0" y="392125"/>
                </a:lnTo>
                <a:lnTo>
                  <a:pt x="196063" y="19606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53" tIns="17145" rIns="196062" bIns="1714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TO DO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597509-D099-729B-859D-F6E9066E5421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026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C88FA5C5-FC11-438B-B0EB-E0A75544D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687E83-099B-7450-593C-EFBDD728BD94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4B6CD-2763-B4B5-52DD-89D0542B789D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D4DFFA-ACFE-FFA4-2B9A-1600C812C218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95AEEF-1B26-E652-152C-197F76A9D7FB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A50714-C127-2910-A3F9-DA11D05608A7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E5BFC9-6962-E77F-EC60-10B7CEC43AB9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5D425-B576-BE67-2235-3EAA278FAC90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150664-88C9-69E7-1350-D1E20E951E94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C447B8-B34A-3BC8-E330-E6B489AE8599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972F8A-DA5A-0030-4BA1-E1D5A8C15C91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100A2C-FDE8-DCDA-BD1C-01A84BC50B84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01998F-DA62-B2B6-453E-D8CD8116C22E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2A18A0-C08A-5AB8-80AB-12D4312B3A30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85BB3-A27E-0182-9D29-C096E73F15A2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00FBBB-36E8-17AF-BBDF-D7D48DBB61E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A4FB7E-966B-10BA-D07D-0C560A863086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842A7B8-868E-CAFE-64A6-82EF01A61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" y="902008"/>
            <a:ext cx="9144000" cy="24621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7E91FE-5603-4E9F-ED7A-CBBA341AEDF4}"/>
              </a:ext>
            </a:extLst>
          </p:cNvPr>
          <p:cNvSpPr txBox="1"/>
          <p:nvPr/>
        </p:nvSpPr>
        <p:spPr>
          <a:xfrm>
            <a:off x="-8996" y="3625207"/>
            <a:ext cx="915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Change the line number 51 in runfile_316_EJSresampling.py to whichever value you’d like to start the walkers around </a:t>
            </a:r>
          </a:p>
        </p:txBody>
      </p:sp>
    </p:spTree>
    <p:extLst>
      <p:ext uri="{BB962C8B-B14F-4D97-AF65-F5344CB8AC3E}">
        <p14:creationId xmlns:p14="http://schemas.microsoft.com/office/powerpoint/2010/main" val="25613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0: Bayesian vs conventional Parameter Estimation</a:t>
            </a:r>
            <a:endParaRPr lang="en-US"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7916700" y="4752011"/>
            <a:ext cx="1025203" cy="352350"/>
            <a:chOff x="7916700" y="4752011"/>
            <a:chExt cx="1025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5AFCAD-DA97-F311-CD6E-F4E7624ABEFB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28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A4DC545A-AFE9-5907-54D6-9EC73D5EC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CF8321-F81A-FDD5-25EE-E9FD222CF41E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91602FC-692C-9605-24A9-821DCAEB9CA2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solidFill>
              <a:srgbClr val="17811B"/>
            </a:solidFill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BF67681-D116-F030-1778-381CD865F9C0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5DF030-0547-958B-1B4C-CA6F3EB85E18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0D3667-90CA-F153-0ABB-CA07EEB249AC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917A48-9E26-AC61-22FF-112EED770415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08062F9-6644-2228-A2D6-8DBEE98C7BB6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1B6762-BD52-9B0F-CFBC-7DC7DB9C655E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4069D8C-8A7C-0614-02B3-86E0FC94EA75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5AD2EE5-F13E-1550-3E10-889C19FB26A0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62677BC-D5C9-53EE-847E-AF67F3607466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851710-7E6E-C614-64A7-6A91642E7EA7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CCE10DD-9D24-DC62-BE8F-F6C56D8A5A85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01EB53B-A001-8B0B-8D32-EDA2E1D3C03B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C3C487-58DE-DD9F-CBCE-E1668E70902F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03E487-8E5C-7F67-52DE-CFFBA6EE1E15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84694E-914A-E608-8143-425A64744D3A}"/>
              </a:ext>
            </a:extLst>
          </p:cNvPr>
          <p:cNvSpPr txBox="1"/>
          <p:nvPr/>
        </p:nvSpPr>
        <p:spPr>
          <a:xfrm>
            <a:off x="-52737" y="4974951"/>
            <a:ext cx="85965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chemeClr val="bg1"/>
                </a:solidFill>
                <a:latin typeface="Times" panose="02020603050405020304" pitchFamily="18" charset="0"/>
              </a:rPr>
              <a:t>Savara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</a:rPr>
              <a:t>, A. et. al. “Progress in Accurate Chemical Kinetic Modeling, Simulations, and Parameter Estimation for Heterogeneous Catalysis”. ACS </a:t>
            </a:r>
            <a:r>
              <a:rPr lang="en-US" sz="600" dirty="0" err="1">
                <a:solidFill>
                  <a:schemeClr val="bg1"/>
                </a:solidFill>
                <a:latin typeface="Times" panose="02020603050405020304" pitchFamily="18" charset="0"/>
              </a:rPr>
              <a:t>Catal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</a:rPr>
              <a:t>. 2019, 9, 8, 6624-6647.</a:t>
            </a:r>
          </a:p>
          <a:p>
            <a:endParaRPr lang="en-US" sz="600" i="1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E313BB-F4DD-FBA3-B93E-E9A5F211BCA0}"/>
              </a:ext>
            </a:extLst>
          </p:cNvPr>
          <p:cNvSpPr txBox="1">
            <a:spLocks/>
          </p:cNvSpPr>
          <p:nvPr/>
        </p:nvSpPr>
        <p:spPr>
          <a:xfrm>
            <a:off x="-105006" y="617015"/>
            <a:ext cx="9249006" cy="70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1ED05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Conventional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error propagation is 1-way: either from theory to simulation or fitting with inclusion of experimental error.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2F80F-9654-C0E3-EF0F-61B1C55A40D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15" y="1209981"/>
            <a:ext cx="5937885" cy="35420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208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0: Bayesian vs conventional Parameter Estimation</a:t>
            </a:r>
            <a:endParaRPr lang="en-US"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7916700" y="4752011"/>
            <a:ext cx="1025203" cy="352350"/>
            <a:chOff x="7916700" y="4752011"/>
            <a:chExt cx="1025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5AFCAD-DA97-F311-CD6E-F4E7624ABEFB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28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A4DC545A-AFE9-5907-54D6-9EC73D5EC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CF8321-F81A-FDD5-25EE-E9FD222CF41E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91602FC-692C-9605-24A9-821DCAEB9CA2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solidFill>
              <a:srgbClr val="17811B"/>
            </a:solidFill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BF67681-D116-F030-1778-381CD865F9C0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5DF030-0547-958B-1B4C-CA6F3EB85E18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0D3667-90CA-F153-0ABB-CA07EEB249AC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917A48-9E26-AC61-22FF-112EED770415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08062F9-6644-2228-A2D6-8DBEE98C7BB6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1B6762-BD52-9B0F-CFBC-7DC7DB9C655E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4069D8C-8A7C-0614-02B3-86E0FC94EA75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5AD2EE5-F13E-1550-3E10-889C19FB26A0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62677BC-D5C9-53EE-847E-AF67F3607466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851710-7E6E-C614-64A7-6A91642E7EA7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CCE10DD-9D24-DC62-BE8F-F6C56D8A5A85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01EB53B-A001-8B0B-8D32-EDA2E1D3C03B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C3C487-58DE-DD9F-CBCE-E1668E70902F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03E487-8E5C-7F67-52DE-CFFBA6EE1E15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84694E-914A-E608-8143-425A64744D3A}"/>
              </a:ext>
            </a:extLst>
          </p:cNvPr>
          <p:cNvSpPr txBox="1"/>
          <p:nvPr/>
        </p:nvSpPr>
        <p:spPr>
          <a:xfrm>
            <a:off x="-52737" y="4974951"/>
            <a:ext cx="859658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Savara, A. </a:t>
            </a:r>
            <a:r>
              <a:rPr lang="en-US" sz="600" i="1" dirty="0">
                <a:solidFill>
                  <a:schemeClr val="bg1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et. al. </a:t>
            </a:r>
            <a:r>
              <a:rPr lang="en-US" sz="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Progress in Accurate Chemical Kinetic Modeling, Simulations, and Parameter Estimation for Heterogeneous Catalysis”. ACS </a:t>
            </a:r>
            <a:r>
              <a:rPr lang="en-US" sz="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Catal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2019, 9, 8, 6624-6647. </a:t>
            </a:r>
            <a:endParaRPr lang="en-US" sz="600" i="1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96F00-37A0-6255-A138-C0F43BFB423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10" y="1326088"/>
            <a:ext cx="5901690" cy="3511550"/>
          </a:xfrm>
          <a:prstGeom prst="rect">
            <a:avLst/>
          </a:prstGeom>
          <a:noFill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5C6C55-8129-03F3-5191-D2EDCC4F7081}"/>
              </a:ext>
            </a:extLst>
          </p:cNvPr>
          <p:cNvSpPr txBox="1">
            <a:spLocks/>
          </p:cNvSpPr>
          <p:nvPr/>
        </p:nvSpPr>
        <p:spPr>
          <a:xfrm>
            <a:off x="0" y="712970"/>
            <a:ext cx="9110709" cy="67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FF952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Bayesian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parameter estimation is 2-way, the error/uncertainty from experiment and theory are considered together, giving a consolidated “best guess” for the correct parameters. </a:t>
            </a:r>
          </a:p>
        </p:txBody>
      </p:sp>
    </p:spTree>
    <p:extLst>
      <p:ext uri="{BB962C8B-B14F-4D97-AF65-F5344CB8AC3E}">
        <p14:creationId xmlns:p14="http://schemas.microsoft.com/office/powerpoint/2010/main" val="320263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0: Introduction to Bayesian Analysis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7916700" y="4752011"/>
            <a:ext cx="1025203" cy="352350"/>
            <a:chOff x="7916700" y="4752011"/>
            <a:chExt cx="1025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E35F86-F678-485B-D6BD-86B9F7E83ACD}"/>
                  </a:ext>
                </a:extLst>
              </p:cNvPr>
              <p:cNvSpPr/>
              <p:nvPr/>
            </p:nvSpPr>
            <p:spPr>
              <a:xfrm>
                <a:off x="843710" y="1978755"/>
                <a:ext cx="6066661" cy="1182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3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3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3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3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d>
                          <m:dPr>
                            <m:begChr m:val="|"/>
                            <m:ctrlPr>
                              <a:rPr lang="en-U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3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d>
                          <m:dPr>
                            <m:begChr m:val="|"/>
                            <m:ctrlPr>
                              <a:rPr lang="en-U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sz="3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𝑐𝑜𝑛𝑠𝑡𝑎𝑛𝑡</m:t>
                        </m:r>
                      </m:den>
                    </m:f>
                  </m:oMath>
                </a14:m>
                <a:r>
                  <a:rPr lang="en-US" sz="3000" dirty="0">
                    <a:solidFill>
                      <a:prstClr val="black"/>
                    </a:solidFill>
                    <a:latin typeface="Times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3000" dirty="0">
                  <a:solidFill>
                    <a:prstClr val="black"/>
                  </a:solidFill>
                  <a:latin typeface="Arial Narrow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E35F86-F678-485B-D6BD-86B9F7E83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10" y="1978755"/>
                <a:ext cx="6066661" cy="1182438"/>
              </a:xfrm>
              <a:prstGeom prst="rect">
                <a:avLst/>
              </a:prstGeom>
              <a:blipFill>
                <a:blip r:embed="rId4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633A4D4-4802-BFE6-AD8E-4326F05F35B1}"/>
              </a:ext>
            </a:extLst>
          </p:cNvPr>
          <p:cNvSpPr txBox="1"/>
          <p:nvPr/>
        </p:nvSpPr>
        <p:spPr>
          <a:xfrm>
            <a:off x="16613" y="1651392"/>
            <a:ext cx="2130137" cy="51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 Narrow"/>
              </a:rPr>
              <a:t>Bayes’ Theorem: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769DFC-9C4D-7151-D043-9743312E0011}"/>
              </a:ext>
            </a:extLst>
          </p:cNvPr>
          <p:cNvGrpSpPr/>
          <p:nvPr/>
        </p:nvGrpSpPr>
        <p:grpSpPr>
          <a:xfrm>
            <a:off x="80043" y="1244437"/>
            <a:ext cx="8417975" cy="3151065"/>
            <a:chOff x="-349077" y="1131524"/>
            <a:chExt cx="9156955" cy="243475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331B40B-AE3D-FAD2-4104-5813E174E15D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1379552" y="2220750"/>
              <a:ext cx="251383" cy="418061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725B6B-D8F5-0333-C477-DE66BC102F02}"/>
                    </a:ext>
                  </a:extLst>
                </p:cNvPr>
                <p:cNvSpPr txBox="1"/>
                <p:nvPr/>
              </p:nvSpPr>
              <p:spPr>
                <a:xfrm>
                  <a:off x="-349077" y="2638811"/>
                  <a:ext cx="3960024" cy="927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+mn-cs"/>
                    </a:rPr>
                    <a:t>Probablity of </a:t>
                  </a:r>
                  <a14:m>
                    <m:oMath xmlns:m="http://schemas.openxmlformats.org/officeDocument/2006/math">
                      <m:r>
                        <a:rPr kumimoji="0" lang="en-US" sz="2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</m:oMath>
                  </a14:m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+mn-cs"/>
                    </a:rPr>
                    <a:t> (specific values) </a:t>
                  </a:r>
                  <a:r>
                    <a:rPr kumimoji="0" lang="en-US" sz="24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+mn-cs"/>
                    </a:rPr>
                    <a:t>given </a:t>
                  </a: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Calibri" panose="020F0502020204030204" pitchFamily="34" charset="0"/>
                    </a:rPr>
                    <a:t>D 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Calibri" panose="020F0502020204030204" pitchFamily="34" charset="0"/>
                    </a:rPr>
                    <a:t>(observed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+mn-cs"/>
                    </a:rPr>
                    <a:t> data)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725B6B-D8F5-0333-C477-DE66BC102F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49077" y="2638811"/>
                  <a:ext cx="3960024" cy="927466"/>
                </a:xfrm>
                <a:prstGeom prst="rect">
                  <a:avLst/>
                </a:prstGeom>
                <a:blipFill>
                  <a:blip r:embed="rId5"/>
                  <a:stretch>
                    <a:fillRect l="-2787" t="-4167"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431042-1DF8-157D-21F3-3A2F41CAB9D2}"/>
                    </a:ext>
                  </a:extLst>
                </p:cNvPr>
                <p:cNvSpPr txBox="1"/>
                <p:nvPr/>
              </p:nvSpPr>
              <p:spPr>
                <a:xfrm>
                  <a:off x="481628" y="1131524"/>
                  <a:ext cx="8326250" cy="502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+mn-cs"/>
                    </a:rPr>
                    <a:t>Probablity of </a:t>
                  </a: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Calibri" panose="020F0502020204030204" pitchFamily="34" charset="0"/>
                    </a:rPr>
                    <a:t>D 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Calibri" panose="020F0502020204030204" pitchFamily="34" charset="0"/>
                    </a:rPr>
                    <a:t>(observed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+mn-cs"/>
                    </a:rPr>
                    <a:t> data) </a:t>
                  </a:r>
                  <a:r>
                    <a:rPr kumimoji="0" lang="en-US" sz="24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+mn-cs"/>
                    </a:rPr>
                    <a:t>given </a:t>
                  </a:r>
                  <a14:m>
                    <m:oMath xmlns:m="http://schemas.openxmlformats.org/officeDocument/2006/math">
                      <m:r>
                        <a:rPr kumimoji="0" lang="en-US" sz="2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</m:oMath>
                  </a14:m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+mn-cs"/>
                    </a:rPr>
                    <a:t> (specific values)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431042-1DF8-157D-21F3-3A2F41CAB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628" y="1131524"/>
                  <a:ext cx="8326250" cy="502193"/>
                </a:xfrm>
                <a:prstGeom prst="rect">
                  <a:avLst/>
                </a:prstGeom>
                <a:blipFill>
                  <a:blip r:embed="rId6"/>
                  <a:stretch>
                    <a:fillRect l="-1159" t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402E586-9DC8-4786-781B-3C2EFBADFB2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3059687" y="1570743"/>
              <a:ext cx="438134" cy="18316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1DE6E8-54C1-35B3-51E0-2AB0167090BC}"/>
                    </a:ext>
                  </a:extLst>
                </p:cNvPr>
                <p:cNvSpPr txBox="1"/>
                <p:nvPr/>
              </p:nvSpPr>
              <p:spPr>
                <a:xfrm>
                  <a:off x="3781243" y="2457818"/>
                  <a:ext cx="2038198" cy="927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+mn-cs"/>
                    </a:rPr>
                    <a:t>Probablity of </a:t>
                  </a:r>
                  <a14:m>
                    <m:oMath xmlns:m="http://schemas.openxmlformats.org/officeDocument/2006/math">
                      <m:r>
                        <a:rPr kumimoji="0" lang="en-US" sz="2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</m:oMath>
                  </a14:m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+mn-cs"/>
                    </a:rPr>
                    <a:t> (prior, from theory)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1DE6E8-54C1-35B3-51E0-2AB016709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1243" y="2457818"/>
                  <a:ext cx="2038198" cy="927466"/>
                </a:xfrm>
                <a:prstGeom prst="rect">
                  <a:avLst/>
                </a:prstGeom>
                <a:blipFill>
                  <a:blip r:embed="rId7"/>
                  <a:stretch>
                    <a:fillRect l="-5405" t="-4211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66CA38-A7F2-545E-9420-DEC52BB4A8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21908" y="2220750"/>
              <a:ext cx="216593" cy="38789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6FECEB-D86A-B448-59F1-CFCCF26943F7}"/>
                </a:ext>
              </a:extLst>
            </p:cNvPr>
            <p:cNvSpPr/>
            <p:nvPr/>
          </p:nvSpPr>
          <p:spPr>
            <a:xfrm>
              <a:off x="2402768" y="1761526"/>
              <a:ext cx="1065125" cy="223519"/>
            </a:xfrm>
            <a:prstGeom prst="rect">
              <a:avLst/>
            </a:prstGeom>
            <a:solidFill>
              <a:srgbClr val="FF993F">
                <a:alpha val="30196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76FC5A-6E17-BD86-A911-DC9FBCAE9777}"/>
                </a:ext>
              </a:extLst>
            </p:cNvPr>
            <p:cNvSpPr/>
            <p:nvPr/>
          </p:nvSpPr>
          <p:spPr>
            <a:xfrm>
              <a:off x="2562646" y="1208937"/>
              <a:ext cx="1870350" cy="361806"/>
            </a:xfrm>
            <a:prstGeom prst="rect">
              <a:avLst/>
            </a:prstGeom>
            <a:solidFill>
              <a:srgbClr val="FF993F">
                <a:alpha val="30196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39E4FF-6C9F-43E8-EEAE-AEE1917C9ADA}"/>
                </a:ext>
              </a:extLst>
            </p:cNvPr>
            <p:cNvSpPr/>
            <p:nvPr/>
          </p:nvSpPr>
          <p:spPr>
            <a:xfrm>
              <a:off x="3610947" y="1753911"/>
              <a:ext cx="649068" cy="214097"/>
            </a:xfrm>
            <a:prstGeom prst="rect">
              <a:avLst/>
            </a:prstGeom>
            <a:solidFill>
              <a:srgbClr val="00B050">
                <a:alpha val="30196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C51251-9A80-210D-3982-0660367A31DE}"/>
                </a:ext>
              </a:extLst>
            </p:cNvPr>
            <p:cNvSpPr/>
            <p:nvPr/>
          </p:nvSpPr>
          <p:spPr>
            <a:xfrm>
              <a:off x="3781240" y="2803833"/>
              <a:ext cx="1980015" cy="526525"/>
            </a:xfrm>
            <a:prstGeom prst="rect">
              <a:avLst/>
            </a:prstGeom>
            <a:solidFill>
              <a:srgbClr val="00B050">
                <a:alpha val="30196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3FD6E8-EE36-8F8B-6A61-07A0768F3547}"/>
                  </a:ext>
                </a:extLst>
              </p:cNvPr>
              <p:cNvSpPr/>
              <p:nvPr/>
            </p:nvSpPr>
            <p:spPr>
              <a:xfrm>
                <a:off x="6935481" y="1681001"/>
                <a:ext cx="2008889" cy="1369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D</a:t>
                </a:r>
                <a:r>
                  <a:rPr lang="en-US" sz="1200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 observed data </a:t>
                </a:r>
                <a:br>
                  <a:rPr lang="en-US" sz="1200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endParaRPr lang="en-US" sz="1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en-US" sz="1200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 vector of parameters (e.g., activation energies, pre-exponential factors, adsorbate interaction terms, etc.)</a:t>
                </a:r>
              </a:p>
              <a:p>
                <a:endParaRPr 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3FD6E8-EE36-8F8B-6A61-07A0768F3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481" y="1681001"/>
                <a:ext cx="2008889" cy="13696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E5AFCAD-DA97-F311-CD6E-F4E7624ABEFB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28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A4DC545A-AFE9-5907-54D6-9EC73D5EC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CF8321-F81A-FDD5-25EE-E9FD222CF41E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91602FC-692C-9605-24A9-821DCAEB9CA2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solidFill>
              <a:srgbClr val="17811B"/>
            </a:solidFill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BF67681-D116-F030-1778-381CD865F9C0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5DF030-0547-958B-1B4C-CA6F3EB85E18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0D3667-90CA-F153-0ABB-CA07EEB249AC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917A48-9E26-AC61-22FF-112EED770415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08062F9-6644-2228-A2D6-8DBEE98C7BB6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1B6762-BD52-9B0F-CFBC-7DC7DB9C655E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4069D8C-8A7C-0614-02B3-86E0FC94EA75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5AD2EE5-F13E-1550-3E10-889C19FB26A0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62677BC-D5C9-53EE-847E-AF67F3607466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851710-7E6E-C614-64A7-6A91642E7EA7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CCE10DD-9D24-DC62-BE8F-F6C56D8A5A85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01EB53B-A001-8B0B-8D32-EDA2E1D3C03B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C3C487-58DE-DD9F-CBCE-E1668E70902F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03E487-8E5C-7F67-52DE-CFFBA6EE1E15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Maximum Likelihood vs. Bayesian Estimation | by Lulu Ricketts | Towards  Data Science">
            <a:extLst>
              <a:ext uri="{FF2B5EF4-FFF2-40B4-BE49-F238E27FC236}">
                <a16:creationId xmlns:a16="http://schemas.microsoft.com/office/drawing/2014/main" id="{E967C02A-159E-4702-BA6D-6390A6A4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04" y="2837231"/>
            <a:ext cx="3009138" cy="156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50BC0B-3099-EFD2-CFA7-84F8AF4B7C63}"/>
              </a:ext>
            </a:extLst>
          </p:cNvPr>
          <p:cNvSpPr txBox="1"/>
          <p:nvPr/>
        </p:nvSpPr>
        <p:spPr>
          <a:xfrm>
            <a:off x="5797155" y="4333584"/>
            <a:ext cx="31447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miro.medium.com</a:t>
            </a:r>
            <a:r>
              <a:rPr lang="en-US" sz="1100" dirty="0"/>
              <a:t>/max/1216/1*rP6v9jssJrm_leW3WHnguA.png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174D23-BAD2-C401-4CEE-033A150C9B06}"/>
              </a:ext>
            </a:extLst>
          </p:cNvPr>
          <p:cNvSpPr/>
          <p:nvPr/>
        </p:nvSpPr>
        <p:spPr>
          <a:xfrm>
            <a:off x="95974" y="723775"/>
            <a:ext cx="9048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Robust posterior predictions of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quantities of interest (QOIs)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are obtained by taking into account the updated (posterior) uncertainties in the model parameters </a:t>
            </a:r>
            <a:r>
              <a:rPr lang="el-G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given the data, D.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84694E-914A-E608-8143-425A64744D3A}"/>
              </a:ext>
            </a:extLst>
          </p:cNvPr>
          <p:cNvSpPr txBox="1"/>
          <p:nvPr/>
        </p:nvSpPr>
        <p:spPr>
          <a:xfrm>
            <a:off x="-52737" y="4974951"/>
            <a:ext cx="859658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Savara, A. </a:t>
            </a:r>
            <a:r>
              <a:rPr lang="en-US" sz="600" i="1" dirty="0">
                <a:solidFill>
                  <a:schemeClr val="bg1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et. al. </a:t>
            </a:r>
            <a:r>
              <a:rPr lang="en-US" sz="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Progress in Accurate Chemical Kinetic Modeling, Simulations, and Parameter Estimation for Heterogeneous Catalysis”. ACS </a:t>
            </a:r>
            <a:r>
              <a:rPr lang="en-US" sz="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Catal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2019, 9, 8, 6624-6647. </a:t>
            </a:r>
            <a:endParaRPr lang="en-US" sz="600" i="1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1: Bayesian vs conventional Parameter Estimation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7916700" y="4752011"/>
            <a:ext cx="1025203" cy="352350"/>
            <a:chOff x="7916700" y="4752011"/>
            <a:chExt cx="1025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CED724D-07BD-2B18-B9AE-AC26C4D625C2}"/>
              </a:ext>
            </a:extLst>
          </p:cNvPr>
          <p:cNvSpPr/>
          <p:nvPr/>
        </p:nvSpPr>
        <p:spPr>
          <a:xfrm>
            <a:off x="68216" y="4203097"/>
            <a:ext cx="1023737" cy="392125"/>
          </a:xfrm>
          <a:custGeom>
            <a:avLst/>
            <a:gdLst>
              <a:gd name="connsiteX0" fmla="*/ 0 w 1381578"/>
              <a:gd name="connsiteY0" fmla="*/ 0 h 392125"/>
              <a:gd name="connsiteX1" fmla="*/ 1185516 w 1381578"/>
              <a:gd name="connsiteY1" fmla="*/ 0 h 392125"/>
              <a:gd name="connsiteX2" fmla="*/ 1381578 w 1381578"/>
              <a:gd name="connsiteY2" fmla="*/ 196063 h 392125"/>
              <a:gd name="connsiteX3" fmla="*/ 1185516 w 1381578"/>
              <a:gd name="connsiteY3" fmla="*/ 392125 h 392125"/>
              <a:gd name="connsiteX4" fmla="*/ 0 w 1381578"/>
              <a:gd name="connsiteY4" fmla="*/ 392125 h 392125"/>
              <a:gd name="connsiteX5" fmla="*/ 196063 w 1381578"/>
              <a:gd name="connsiteY5" fmla="*/ 196063 h 392125"/>
              <a:gd name="connsiteX6" fmla="*/ 0 w 1381578"/>
              <a:gd name="connsiteY6" fmla="*/ 0 h 3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578" h="392125">
                <a:moveTo>
                  <a:pt x="0" y="0"/>
                </a:moveTo>
                <a:lnTo>
                  <a:pt x="1185516" y="0"/>
                </a:lnTo>
                <a:lnTo>
                  <a:pt x="1381578" y="196063"/>
                </a:lnTo>
                <a:lnTo>
                  <a:pt x="1185516" y="392125"/>
                </a:lnTo>
                <a:lnTo>
                  <a:pt x="0" y="392125"/>
                </a:lnTo>
                <a:lnTo>
                  <a:pt x="196063" y="19606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53" tIns="17145" rIns="196062" bIns="17145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TO DO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30B38689-8793-D914-AF7B-AFF3F6C6B8E7}"/>
              </a:ext>
            </a:extLst>
          </p:cNvPr>
          <p:cNvSpPr/>
          <p:nvPr/>
        </p:nvSpPr>
        <p:spPr>
          <a:xfrm>
            <a:off x="1028113" y="4197312"/>
            <a:ext cx="8047671" cy="410638"/>
          </a:xfrm>
          <a:prstGeom prst="chevron">
            <a:avLst>
              <a:gd name="adj" fmla="val 34050"/>
            </a:avLst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directory 1: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37A6A4-93DE-9A38-8B78-68721E010588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2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D2CC3CA3-FA92-CEA7-BA9D-C2C7E55E7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98E28B-8CA0-1399-1D5C-CC5EF95DA710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A6FD05-FFCC-580E-AC00-644FDDD6156F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D70949-E06E-A5C9-071C-AF05FF586F04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D71D9-0F19-C0CD-B483-E1E258AD197D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EFA39E-826B-2929-CEDA-F2834B52CEFB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A504981-B0AF-C502-592D-82E4DF00DEEE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37FB4A-7B03-4A96-91CE-B4FA57632438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78D9BF-7F6A-355E-7338-A795067E1925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AFD035-B613-1274-AAD7-F60E0912118C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CADDD3-16D6-FEDD-9230-583F667549B9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811B12-F7E9-1CBB-CE95-9CB0999C3509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6B033E1-BC04-7757-381A-8AAC93743F18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A46D88-681F-14D3-E115-E318B405EF45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E7E867A-48B5-07A9-3734-148BAF52BC9A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4BD0BA7-A266-622C-890C-56726724BEF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5A0A73-4E61-9798-0195-033CF53AFAEF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1BB23C3-8729-1965-DAF3-F4BF6DAA15FC}"/>
              </a:ext>
            </a:extLst>
          </p:cNvPr>
          <p:cNvSpPr txBox="1"/>
          <p:nvPr/>
        </p:nvSpPr>
        <p:spPr>
          <a:xfrm>
            <a:off x="-7800" y="752559"/>
            <a:ext cx="915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Example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 Given 3 data points: </a:t>
            </a:r>
            <a:r>
              <a:rPr lang="en-US" sz="1600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{x</a:t>
            </a:r>
            <a:r>
              <a:rPr lang="en-US" sz="1600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600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,y</a:t>
            </a:r>
            <a:r>
              <a:rPr lang="en-US" sz="1600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600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}, {x</a:t>
            </a:r>
            <a:r>
              <a:rPr lang="en-US" sz="1600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1600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,y</a:t>
            </a:r>
            <a:r>
              <a:rPr lang="en-US" sz="1600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1600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}, {x</a:t>
            </a:r>
            <a:r>
              <a:rPr lang="en-US" sz="1600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1600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,y</a:t>
            </a:r>
            <a:r>
              <a:rPr lang="en-US" sz="1600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1600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}.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Use the curve </a:t>
            </a:r>
            <a:r>
              <a:rPr lang="en-US" sz="1600" b="1" dirty="0">
                <a:solidFill>
                  <a:srgbClr val="17811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(x-a)**2 + b 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to solve for a and b.</a:t>
            </a:r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1B39CEFF-FDEF-0AE2-6BF2-0A8C99A87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890968"/>
              </p:ext>
            </p:extLst>
          </p:nvPr>
        </p:nvGraphicFramePr>
        <p:xfrm>
          <a:off x="148636" y="2764507"/>
          <a:ext cx="8853328" cy="1371600"/>
        </p:xfrm>
        <a:graphic>
          <a:graphicData uri="http://schemas.openxmlformats.org/drawingml/2006/table">
            <a:tbl>
              <a:tblPr firstRow="1" bandRow="1">
                <a:tableStyleId>{0EDF9B58-B113-4F36-9392-CB5399681067}</a:tableStyleId>
              </a:tblPr>
              <a:tblGrid>
                <a:gridCol w="4421551">
                  <a:extLst>
                    <a:ext uri="{9D8B030D-6E8A-4147-A177-3AD203B41FA5}">
                      <a16:colId xmlns:a16="http://schemas.microsoft.com/office/drawing/2014/main" val="1711420171"/>
                    </a:ext>
                  </a:extLst>
                </a:gridCol>
                <a:gridCol w="4431777">
                  <a:extLst>
                    <a:ext uri="{9D8B030D-6E8A-4147-A177-3AD203B41FA5}">
                      <a16:colId xmlns:a16="http://schemas.microsoft.com/office/drawing/2014/main" val="4037364635"/>
                    </a:ext>
                  </a:extLst>
                </a:gridCol>
              </a:tblGrid>
              <a:tr h="280350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1" dirty="0">
                          <a:solidFill>
                            <a:srgbClr val="17811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Conventional Parameter Estimation (CPE): </a:t>
                      </a:r>
                      <a:endParaRPr lang="en-US" sz="1600" dirty="0">
                        <a:solidFill>
                          <a:srgbClr val="17811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1" i="0" u="none" strike="noStrike" cap="none" dirty="0">
                          <a:solidFill>
                            <a:srgbClr val="17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a:t>Bayesian Parameter Estimation (BPE):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085326"/>
                  </a:ext>
                </a:extLst>
              </a:tr>
              <a:tr h="3917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Optimize the “Objective Function” is typically a weighted sum of squared residuals (WSSR).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a:t>Overfitting may occur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Find </a:t>
                      </a:r>
                      <a:r>
                        <a: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most probable</a:t>
                      </a:r>
                      <a:r>
                        <a:rPr lang="en-US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set of parameters, based on prior assumptions (i.e., physical beliefs)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a:t>Can access physically realistic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885099"/>
                  </a:ext>
                </a:extLst>
              </a:tr>
              <a:tr h="280350"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i="0" u="none" strike="noStrike" cap="none" dirty="0">
                          <a:solidFill>
                            <a:srgbClr val="17811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a:t>Goal: Minimize SSR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i="0" u="none" strike="noStrike" cap="none" dirty="0">
                          <a:solidFill>
                            <a:srgbClr val="17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a:t>Goal: Maximize </a:t>
                      </a:r>
                      <a:r>
                        <a:rPr lang="en-US" sz="1400" b="1" i="0" u="none" strike="noStrike" cap="none" dirty="0" err="1">
                          <a:solidFill>
                            <a:srgbClr val="17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a:t>logP</a:t>
                      </a:r>
                      <a:endParaRPr lang="en-US" sz="1400" b="1" i="0" u="none" strike="noStrike" cap="none" dirty="0">
                        <a:solidFill>
                          <a:srgbClr val="17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050610"/>
                  </a:ext>
                </a:extLst>
              </a:tr>
            </a:tbl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3005A138-2065-11B2-30B5-A07232F06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4" y="1068250"/>
            <a:ext cx="2884701" cy="1719121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7817A51-F958-F6F1-0BD1-FD49C2B374C0}"/>
              </a:ext>
            </a:extLst>
          </p:cNvPr>
          <p:cNvSpPr txBox="1"/>
          <p:nvPr/>
        </p:nvSpPr>
        <p:spPr>
          <a:xfrm>
            <a:off x="3896233" y="1224878"/>
            <a:ext cx="46569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Open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observed_values.py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to see</a:t>
            </a:r>
            <a:endParaRPr lang="en-US" sz="14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Their values, including uncertainties, are:</a:t>
            </a:r>
          </a:p>
          <a:p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160500 +/- 200000 (for </a:t>
            </a:r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600 )</a:t>
            </a:r>
          </a:p>
          <a:p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810500 +/-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300000 (for </a:t>
            </a:r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1100 )</a:t>
            </a:r>
            <a:endParaRPr lang="en-US" sz="14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</a:t>
            </a:r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1440500 +/-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200000 (for </a:t>
            </a:r>
            <a:r>
              <a:rPr lang="en-US" b="1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="1" baseline="-25000" dirty="0">
                <a:solidFill>
                  <a:srgbClr val="90161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1400 )</a:t>
            </a:r>
            <a:endParaRPr lang="en-US" sz="14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457BE0-2BC2-FA50-0732-99CAE3B7D0FB}"/>
              </a:ext>
            </a:extLst>
          </p:cNvPr>
          <p:cNvSpPr txBox="1"/>
          <p:nvPr/>
        </p:nvSpPr>
        <p:spPr>
          <a:xfrm>
            <a:off x="-52737" y="4974951"/>
            <a:ext cx="859658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Savara, A. </a:t>
            </a:r>
            <a:r>
              <a:rPr lang="en-US" sz="600" i="1" dirty="0">
                <a:solidFill>
                  <a:schemeClr val="bg1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et. al. </a:t>
            </a:r>
            <a:r>
              <a:rPr lang="en-US" sz="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Progress in Accurate Chemical Kinetic Modeling, Simulations, and Parameter Estimation for Heterogeneous Catalysis”. ACS </a:t>
            </a:r>
            <a:r>
              <a:rPr lang="en-US" sz="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Catal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2019, 9, 8, 6624-6647. </a:t>
            </a:r>
            <a:endParaRPr lang="en-US" sz="600" i="1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61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1: Bayesian vs conventional Parameter Estimation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7916700" y="4752011"/>
            <a:ext cx="1025203" cy="352350"/>
            <a:chOff x="7916700" y="4752011"/>
            <a:chExt cx="1025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CED724D-07BD-2B18-B9AE-AC26C4D625C2}"/>
              </a:ext>
            </a:extLst>
          </p:cNvPr>
          <p:cNvSpPr/>
          <p:nvPr/>
        </p:nvSpPr>
        <p:spPr>
          <a:xfrm>
            <a:off x="68216" y="4203097"/>
            <a:ext cx="1023737" cy="392125"/>
          </a:xfrm>
          <a:custGeom>
            <a:avLst/>
            <a:gdLst>
              <a:gd name="connsiteX0" fmla="*/ 0 w 1381578"/>
              <a:gd name="connsiteY0" fmla="*/ 0 h 392125"/>
              <a:gd name="connsiteX1" fmla="*/ 1185516 w 1381578"/>
              <a:gd name="connsiteY1" fmla="*/ 0 h 392125"/>
              <a:gd name="connsiteX2" fmla="*/ 1381578 w 1381578"/>
              <a:gd name="connsiteY2" fmla="*/ 196063 h 392125"/>
              <a:gd name="connsiteX3" fmla="*/ 1185516 w 1381578"/>
              <a:gd name="connsiteY3" fmla="*/ 392125 h 392125"/>
              <a:gd name="connsiteX4" fmla="*/ 0 w 1381578"/>
              <a:gd name="connsiteY4" fmla="*/ 392125 h 392125"/>
              <a:gd name="connsiteX5" fmla="*/ 196063 w 1381578"/>
              <a:gd name="connsiteY5" fmla="*/ 196063 h 392125"/>
              <a:gd name="connsiteX6" fmla="*/ 0 w 1381578"/>
              <a:gd name="connsiteY6" fmla="*/ 0 h 3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578" h="392125">
                <a:moveTo>
                  <a:pt x="0" y="0"/>
                </a:moveTo>
                <a:lnTo>
                  <a:pt x="1185516" y="0"/>
                </a:lnTo>
                <a:lnTo>
                  <a:pt x="1381578" y="196063"/>
                </a:lnTo>
                <a:lnTo>
                  <a:pt x="1185516" y="392125"/>
                </a:lnTo>
                <a:lnTo>
                  <a:pt x="0" y="392125"/>
                </a:lnTo>
                <a:lnTo>
                  <a:pt x="196063" y="19606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53" tIns="17145" rIns="196062" bIns="17145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TO DO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30B38689-8793-D914-AF7B-AFF3F6C6B8E7}"/>
              </a:ext>
            </a:extLst>
          </p:cNvPr>
          <p:cNvSpPr/>
          <p:nvPr/>
        </p:nvSpPr>
        <p:spPr>
          <a:xfrm>
            <a:off x="1028113" y="4197312"/>
            <a:ext cx="8047671" cy="410638"/>
          </a:xfrm>
          <a:prstGeom prst="chevron">
            <a:avLst>
              <a:gd name="adj" fmla="val 34050"/>
            </a:avLst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directory 1: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37A6A4-93DE-9A38-8B78-68721E010588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2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D2CC3CA3-FA92-CEA7-BA9D-C2C7E55E7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98E28B-8CA0-1399-1D5C-CC5EF95DA710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A6FD05-FFCC-580E-AC00-644FDDD6156F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D70949-E06E-A5C9-071C-AF05FF586F04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D71D9-0F19-C0CD-B483-E1E258AD197D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EFA39E-826B-2929-CEDA-F2834B52CEFB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A504981-B0AF-C502-592D-82E4DF00DEEE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37FB4A-7B03-4A96-91CE-B4FA57632438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78D9BF-7F6A-355E-7338-A795067E1925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AFD035-B613-1274-AAD7-F60E0912118C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CADDD3-16D6-FEDD-9230-583F667549B9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811B12-F7E9-1CBB-CE95-9CB0999C3509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6B033E1-BC04-7757-381A-8AAC93743F18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A46D88-681F-14D3-E115-E318B405EF45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E7E867A-48B5-07A9-3734-148BAF52BC9A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4BD0BA7-A266-622C-890C-56726724BEF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5A0A73-4E61-9798-0195-033CF53AFAEF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1B39CEFF-FDEF-0AE2-6BF2-0A8C99A87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79188"/>
              </p:ext>
            </p:extLst>
          </p:nvPr>
        </p:nvGraphicFramePr>
        <p:xfrm>
          <a:off x="68216" y="1922563"/>
          <a:ext cx="8853328" cy="2072966"/>
        </p:xfrm>
        <a:graphic>
          <a:graphicData uri="http://schemas.openxmlformats.org/drawingml/2006/table">
            <a:tbl>
              <a:tblPr firstRow="1" bandRow="1">
                <a:tableStyleId>{0EDF9B58-B113-4F36-9392-CB5399681067}</a:tableStyleId>
              </a:tblPr>
              <a:tblGrid>
                <a:gridCol w="4421551">
                  <a:extLst>
                    <a:ext uri="{9D8B030D-6E8A-4147-A177-3AD203B41FA5}">
                      <a16:colId xmlns:a16="http://schemas.microsoft.com/office/drawing/2014/main" val="1711420171"/>
                    </a:ext>
                  </a:extLst>
                </a:gridCol>
                <a:gridCol w="4431777">
                  <a:extLst>
                    <a:ext uri="{9D8B030D-6E8A-4147-A177-3AD203B41FA5}">
                      <a16:colId xmlns:a16="http://schemas.microsoft.com/office/drawing/2014/main" val="4037364635"/>
                    </a:ext>
                  </a:extLst>
                </a:gridCol>
              </a:tblGrid>
              <a:tr h="25551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1" dirty="0">
                          <a:solidFill>
                            <a:srgbClr val="17811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Conventional Parameter Estimation (CPE): </a:t>
                      </a:r>
                      <a:endParaRPr lang="en-US" sz="1600" dirty="0">
                        <a:solidFill>
                          <a:srgbClr val="17811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1" i="0" u="none" strike="noStrike" cap="none" dirty="0">
                          <a:solidFill>
                            <a:srgbClr val="17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a:t>Bayesian Parameter Estimation (BPE):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085326"/>
                  </a:ext>
                </a:extLst>
              </a:tr>
              <a:tr h="2985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17811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a:t>Goal: Minimize SSR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17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a:t>Goal: Maximize </a:t>
                      </a:r>
                      <a:r>
                        <a:rPr lang="en-US" sz="1400" b="1" i="0" u="none" strike="noStrike" cap="none" dirty="0" err="1">
                          <a:solidFill>
                            <a:srgbClr val="17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a:t>logP</a:t>
                      </a:r>
                      <a:endParaRPr lang="en-US" sz="1400" b="1" i="0" u="none" strike="noStrike" cap="none" dirty="0">
                        <a:solidFill>
                          <a:srgbClr val="17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885099"/>
                  </a:ext>
                </a:extLst>
              </a:tr>
              <a:tr h="1432886">
                <a:tc>
                  <a:txBody>
                    <a:bodyPr/>
                    <a:lstStyle/>
                    <a:p>
                      <a:pPr lvl="0" algn="r"/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 = 255, </a:t>
                      </a:r>
                    </a:p>
                    <a:p>
                      <a:pPr lvl="0" algn="r"/>
                      <a:r>
                        <a:rPr lang="en-US" sz="1400" b="1" i="0" u="none" strike="noStrike" cap="none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 = 139153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cap="none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 = 166 +/- 57, </a:t>
                      </a:r>
                    </a:p>
                    <a:p>
                      <a:pPr lvl="0" algn="r"/>
                      <a:r>
                        <a:rPr lang="en-US" sz="1400" b="1" i="0" u="none" strike="noStrike" cap="none" dirty="0">
                          <a:solidFill>
                            <a:srgbClr val="17811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b= 509 +/- 198</a:t>
                      </a:r>
                      <a:r>
                        <a:rPr lang="en-US" dirty="0">
                          <a:solidFill>
                            <a:srgbClr val="17811B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cap="none" dirty="0">
                        <a:solidFill>
                          <a:srgbClr val="17811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32778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BC8B9A5-98AA-ACEF-6310-992B83E1C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42" y="2616407"/>
            <a:ext cx="2005980" cy="1318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A908AD-C208-04DE-FDED-5D9B8A004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948" y="2636425"/>
            <a:ext cx="2006519" cy="131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E3D82-A375-F820-A085-00194F6F0AAE}"/>
              </a:ext>
            </a:extLst>
          </p:cNvPr>
          <p:cNvSpPr txBox="1"/>
          <p:nvPr/>
        </p:nvSpPr>
        <p:spPr>
          <a:xfrm>
            <a:off x="68216" y="821912"/>
            <a:ext cx="88533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we know that the physically realistic values of “a” and “b” are: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Prior anticipated value of </a:t>
            </a:r>
            <a:r>
              <a:rPr lang="en-US" sz="1800" b="1" dirty="0">
                <a:solidFill>
                  <a:srgbClr val="17811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200 +/- 100   (this is the 1 sigma confidence interval)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Prior anticipated value of </a:t>
            </a:r>
            <a:r>
              <a:rPr lang="en-US" sz="1800" b="1" dirty="0">
                <a:solidFill>
                  <a:srgbClr val="17811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500 +/- 200   (this is the 1 sigma confidence interval)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449E4-34D6-4E78-66F2-E88D585324AF}"/>
              </a:ext>
            </a:extLst>
          </p:cNvPr>
          <p:cNvSpPr txBox="1"/>
          <p:nvPr/>
        </p:nvSpPr>
        <p:spPr>
          <a:xfrm>
            <a:off x="-52737" y="4974951"/>
            <a:ext cx="859658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Savara, A. </a:t>
            </a:r>
            <a:r>
              <a:rPr lang="en-US" sz="600" i="1" dirty="0">
                <a:solidFill>
                  <a:schemeClr val="bg1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et. al. </a:t>
            </a:r>
            <a:r>
              <a:rPr lang="en-US" sz="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Progress in Accurate Chemical Kinetic Modeling, Simulations, and Parameter Estimation for Heterogeneous Catalysis”. ACS </a:t>
            </a:r>
            <a:r>
              <a:rPr lang="en-US" sz="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Catal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2019, 9, 8, 6624-6647. </a:t>
            </a:r>
            <a:endParaRPr lang="en-US" sz="600" i="1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54CE6D-51F5-53C3-A921-35BCB82A8FF6}"/>
              </a:ext>
            </a:extLst>
          </p:cNvPr>
          <p:cNvSpPr/>
          <p:nvPr/>
        </p:nvSpPr>
        <p:spPr>
          <a:xfrm>
            <a:off x="2538100" y="1143759"/>
            <a:ext cx="1504061" cy="571236"/>
          </a:xfrm>
          <a:prstGeom prst="rect">
            <a:avLst/>
          </a:prstGeom>
          <a:solidFill>
            <a:srgbClr val="FF993F">
              <a:alpha val="3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4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2: What is MAP, </a:t>
            </a:r>
            <a:r>
              <a:rPr lang="en" sz="2400" b="1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muAP</a:t>
            </a: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and HPD?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7916700" y="4752011"/>
            <a:ext cx="1025203" cy="352350"/>
            <a:chOff x="7916700" y="4752011"/>
            <a:chExt cx="1025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70462457-2FA0-6AE1-0E1C-D369CE325205}"/>
              </a:ext>
            </a:extLst>
          </p:cNvPr>
          <p:cNvSpPr/>
          <p:nvPr/>
        </p:nvSpPr>
        <p:spPr>
          <a:xfrm>
            <a:off x="1028113" y="4197312"/>
            <a:ext cx="8047671" cy="410638"/>
          </a:xfrm>
          <a:prstGeom prst="chevron">
            <a:avLst>
              <a:gd name="adj" fmla="val 34050"/>
            </a:avLst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directory 2: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BC889A8-82C0-8A74-5F1B-1DFB49D473D3}"/>
              </a:ext>
            </a:extLst>
          </p:cNvPr>
          <p:cNvSpPr/>
          <p:nvPr/>
        </p:nvSpPr>
        <p:spPr>
          <a:xfrm>
            <a:off x="68216" y="4203097"/>
            <a:ext cx="1023737" cy="392125"/>
          </a:xfrm>
          <a:custGeom>
            <a:avLst/>
            <a:gdLst>
              <a:gd name="connsiteX0" fmla="*/ 0 w 1381578"/>
              <a:gd name="connsiteY0" fmla="*/ 0 h 392125"/>
              <a:gd name="connsiteX1" fmla="*/ 1185516 w 1381578"/>
              <a:gd name="connsiteY1" fmla="*/ 0 h 392125"/>
              <a:gd name="connsiteX2" fmla="*/ 1381578 w 1381578"/>
              <a:gd name="connsiteY2" fmla="*/ 196063 h 392125"/>
              <a:gd name="connsiteX3" fmla="*/ 1185516 w 1381578"/>
              <a:gd name="connsiteY3" fmla="*/ 392125 h 392125"/>
              <a:gd name="connsiteX4" fmla="*/ 0 w 1381578"/>
              <a:gd name="connsiteY4" fmla="*/ 392125 h 392125"/>
              <a:gd name="connsiteX5" fmla="*/ 196063 w 1381578"/>
              <a:gd name="connsiteY5" fmla="*/ 196063 h 392125"/>
              <a:gd name="connsiteX6" fmla="*/ 0 w 1381578"/>
              <a:gd name="connsiteY6" fmla="*/ 0 h 3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578" h="392125">
                <a:moveTo>
                  <a:pt x="0" y="0"/>
                </a:moveTo>
                <a:lnTo>
                  <a:pt x="1185516" y="0"/>
                </a:lnTo>
                <a:lnTo>
                  <a:pt x="1381578" y="196063"/>
                </a:lnTo>
                <a:lnTo>
                  <a:pt x="1185516" y="392125"/>
                </a:lnTo>
                <a:lnTo>
                  <a:pt x="0" y="392125"/>
                </a:lnTo>
                <a:lnTo>
                  <a:pt x="196063" y="19606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53" tIns="17145" rIns="196062" bIns="17145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TO DO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EA3365-2D21-EAD9-D4DE-620AD69D4852}"/>
              </a:ext>
            </a:extLst>
          </p:cNvPr>
          <p:cNvGrpSpPr/>
          <p:nvPr/>
        </p:nvGrpSpPr>
        <p:grpSpPr>
          <a:xfrm flipH="1">
            <a:off x="327571" y="1505502"/>
            <a:ext cx="3228436" cy="2323305"/>
            <a:chOff x="651634" y="3271942"/>
            <a:chExt cx="3547625" cy="2553005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8642A71B-AA49-8CFF-4DA6-372B88C7A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34" y="3271942"/>
              <a:ext cx="3547625" cy="2553005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D47B2AA-72E6-061F-DFA7-567F7670E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1071" y="4559748"/>
              <a:ext cx="349899" cy="397183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F5DC34B-CCB8-5572-CDEF-0F58EBF41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0357" y="4207791"/>
              <a:ext cx="291972" cy="2522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20AA13-4BBE-2202-67F3-A05D7F08E8A0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3252481" y="4596723"/>
              <a:ext cx="278323" cy="254305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1061A-888C-DC51-D531-E686D85AEC83}"/>
                </a:ext>
              </a:extLst>
            </p:cNvPr>
            <p:cNvSpPr txBox="1"/>
            <p:nvPr/>
          </p:nvSpPr>
          <p:spPr>
            <a:xfrm>
              <a:off x="1113405" y="3754810"/>
              <a:ext cx="2198612" cy="524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err="1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μAP</a:t>
              </a:r>
              <a:endParaRPr lang="en-US" sz="25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E0E20F-5C34-E3E5-E7FF-454C0C14FD52}"/>
                </a:ext>
              </a:extLst>
            </p:cNvPr>
            <p:cNvSpPr txBox="1"/>
            <p:nvPr/>
          </p:nvSpPr>
          <p:spPr>
            <a:xfrm>
              <a:off x="1668028" y="4939478"/>
              <a:ext cx="91252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805E1-513F-F273-7723-7588A9503A8D}"/>
                </a:ext>
              </a:extLst>
            </p:cNvPr>
            <p:cNvSpPr txBox="1"/>
            <p:nvPr/>
          </p:nvSpPr>
          <p:spPr>
            <a:xfrm>
              <a:off x="3162546" y="4141880"/>
              <a:ext cx="91252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HPD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C6D464-FF20-ACB0-A965-F7BACB36CEC7}"/>
                </a:ext>
              </a:extLst>
            </p:cNvPr>
            <p:cNvSpPr/>
            <p:nvPr/>
          </p:nvSpPr>
          <p:spPr>
            <a:xfrm rot="2435559">
              <a:off x="1564093" y="4256397"/>
              <a:ext cx="2032912" cy="548364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 Narrow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E35C00-A35A-62E8-FFC5-7C77B3AB269F}"/>
              </a:ext>
            </a:extLst>
          </p:cNvPr>
          <p:cNvSpPr txBox="1"/>
          <p:nvPr/>
        </p:nvSpPr>
        <p:spPr>
          <a:xfrm>
            <a:off x="-52737" y="4974951"/>
            <a:ext cx="859658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Savara, A. </a:t>
            </a:r>
            <a:r>
              <a:rPr lang="en-US" sz="600" i="1" dirty="0">
                <a:solidFill>
                  <a:schemeClr val="bg1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et. al. </a:t>
            </a:r>
            <a:r>
              <a:rPr lang="en-US" sz="600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Progress in Accurate Chemical Kinetic Modeling, Simulations, and Parameter Estimation for Heterogeneous Catalysis”. ACS </a:t>
            </a:r>
            <a:r>
              <a:rPr lang="en-US" sz="600" dirty="0" err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Catal</a:t>
            </a:r>
            <a:r>
              <a:rPr lang="en-US" sz="6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2019, 9, 8, 6624-6647. </a:t>
            </a:r>
            <a:endParaRPr lang="en-US" sz="600" i="1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2C2840-098D-6BAF-9375-F8251CA0CC42}"/>
                  </a:ext>
                </a:extLst>
              </p:cNvPr>
              <p:cNvSpPr/>
              <p:nvPr/>
            </p:nvSpPr>
            <p:spPr>
              <a:xfrm>
                <a:off x="240359" y="824770"/>
                <a:ext cx="2900039" cy="679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  <m:d>
                            <m:dPr>
                              <m:begChr m:val="|"/>
                              <m:ctrlP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Arial Narrow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2C2840-098D-6BAF-9375-F8251CA0C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59" y="824770"/>
                <a:ext cx="2900039" cy="6790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572389E-E673-4F0E-E17B-C14BFD9D37C8}"/>
              </a:ext>
            </a:extLst>
          </p:cNvPr>
          <p:cNvGrpSpPr/>
          <p:nvPr/>
        </p:nvGrpSpPr>
        <p:grpSpPr>
          <a:xfrm>
            <a:off x="4048081" y="688822"/>
            <a:ext cx="4593197" cy="3404324"/>
            <a:chOff x="-876602" y="211623"/>
            <a:chExt cx="9054622" cy="671098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D3BEAF2-2F6F-323B-72E1-6ECA460695A5}"/>
                </a:ext>
              </a:extLst>
            </p:cNvPr>
            <p:cNvSpPr/>
            <p:nvPr/>
          </p:nvSpPr>
          <p:spPr>
            <a:xfrm>
              <a:off x="601249" y="1064712"/>
              <a:ext cx="3945699" cy="34822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BD64A9-65AB-9193-EE1F-FCB69DC949C5}"/>
                </a:ext>
              </a:extLst>
            </p:cNvPr>
            <p:cNvSpPr/>
            <p:nvPr/>
          </p:nvSpPr>
          <p:spPr>
            <a:xfrm>
              <a:off x="1415441" y="1698320"/>
              <a:ext cx="2293306" cy="208454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FCF6A7-5015-89C2-2CF0-D5EAB6E94193}"/>
                </a:ext>
              </a:extLst>
            </p:cNvPr>
            <p:cNvSpPr/>
            <p:nvPr/>
          </p:nvSpPr>
          <p:spPr>
            <a:xfrm>
              <a:off x="2231720" y="2213975"/>
              <a:ext cx="398745" cy="391439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659CB2-4828-86E3-9197-B8F83277E929}"/>
                </a:ext>
              </a:extLst>
            </p:cNvPr>
            <p:cNvCxnSpPr>
              <a:cxnSpLocks/>
            </p:cNvCxnSpPr>
            <p:nvPr/>
          </p:nvCxnSpPr>
          <p:spPr>
            <a:xfrm>
              <a:off x="1653436" y="924316"/>
              <a:ext cx="777656" cy="128965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886014-A419-2002-A37E-2E14297970DB}"/>
                </a:ext>
              </a:extLst>
            </p:cNvPr>
            <p:cNvSpPr txBox="1"/>
            <p:nvPr/>
          </p:nvSpPr>
          <p:spPr>
            <a:xfrm>
              <a:off x="1078920" y="290252"/>
              <a:ext cx="1572730" cy="637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/>
                <a:t>MAP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248F98-5973-D753-4C98-689A299FC874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22891" y="1103232"/>
              <a:ext cx="356192" cy="47144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CA7606-1FCC-270D-3560-D1EF0B53331D}"/>
                </a:ext>
              </a:extLst>
            </p:cNvPr>
            <p:cNvSpPr txBox="1"/>
            <p:nvPr/>
          </p:nvSpPr>
          <p:spPr>
            <a:xfrm>
              <a:off x="123094" y="631528"/>
              <a:ext cx="1327832" cy="637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/>
                <a:t>HPD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DFF547D-FB46-21DC-4248-A0F422534D4F}"/>
                </a:ext>
              </a:extLst>
            </p:cNvPr>
            <p:cNvSpPr/>
            <p:nvPr/>
          </p:nvSpPr>
          <p:spPr>
            <a:xfrm>
              <a:off x="3709785" y="2382030"/>
              <a:ext cx="3945699" cy="3482236"/>
            </a:xfrm>
            <a:prstGeom prst="ellipse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B0C719-89CD-6F6B-1F2C-1F5A41B1560A}"/>
                </a:ext>
              </a:extLst>
            </p:cNvPr>
            <p:cNvSpPr/>
            <p:nvPr/>
          </p:nvSpPr>
          <p:spPr>
            <a:xfrm>
              <a:off x="4523977" y="3015638"/>
              <a:ext cx="2293306" cy="2084540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CBB89BD-E32B-0AEF-3244-16D165B0E0B6}"/>
                </a:ext>
              </a:extLst>
            </p:cNvPr>
            <p:cNvSpPr/>
            <p:nvPr/>
          </p:nvSpPr>
          <p:spPr>
            <a:xfrm>
              <a:off x="5471257" y="3742666"/>
              <a:ext cx="398745" cy="39143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DFF1EFA-CCF6-EDD9-5B04-E22B39B203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2577" y="1952754"/>
              <a:ext cx="811062" cy="17638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5C9F7A-FCB0-79F8-59E8-B7D0A78C9A5F}"/>
                </a:ext>
              </a:extLst>
            </p:cNvPr>
            <p:cNvSpPr txBox="1"/>
            <p:nvPr/>
          </p:nvSpPr>
          <p:spPr>
            <a:xfrm>
              <a:off x="5273228" y="1042953"/>
              <a:ext cx="2904792" cy="127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Initial Guess: Typically </a:t>
              </a:r>
            </a:p>
            <a:p>
              <a:pPr algn="ctr"/>
              <a:r>
                <a:rPr lang="en-US" sz="1200" b="1" dirty="0"/>
                <a:t>mean of Prior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C650D7-A434-CB91-2449-6D167917B7C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79" y="1156606"/>
              <a:ext cx="362209" cy="19103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230DE5-4F6A-C6D7-6AEA-97E7A2A9EED9}"/>
                </a:ext>
              </a:extLst>
            </p:cNvPr>
            <p:cNvSpPr txBox="1"/>
            <p:nvPr/>
          </p:nvSpPr>
          <p:spPr>
            <a:xfrm>
              <a:off x="3817622" y="211623"/>
              <a:ext cx="3742115" cy="127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1 standard deviation </a:t>
              </a:r>
            </a:p>
            <a:p>
              <a:r>
                <a:rPr lang="en-US" sz="1200" b="1" dirty="0"/>
                <a:t>distance from center of Prior 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5A51966-EB1E-BA1F-D1B6-1F3E7B90ED32}"/>
                </a:ext>
              </a:extLst>
            </p:cNvPr>
            <p:cNvSpPr/>
            <p:nvPr/>
          </p:nvSpPr>
          <p:spPr>
            <a:xfrm>
              <a:off x="2342231" y="3830024"/>
              <a:ext cx="161925" cy="16714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40F8732-E4FB-35FB-5360-FFFAEC4004ED}"/>
                </a:ext>
              </a:extLst>
            </p:cNvPr>
            <p:cNvSpPr/>
            <p:nvPr/>
          </p:nvSpPr>
          <p:spPr>
            <a:xfrm>
              <a:off x="4961248" y="3086919"/>
              <a:ext cx="161925" cy="16714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B6CD75F-CDE9-E760-1D4B-CFD3FE220B31}"/>
                </a:ext>
              </a:extLst>
            </p:cNvPr>
            <p:cNvSpPr/>
            <p:nvPr/>
          </p:nvSpPr>
          <p:spPr>
            <a:xfrm>
              <a:off x="3151834" y="4407271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02865D4-0483-527F-E4A0-B9A6BA91F750}"/>
                </a:ext>
              </a:extLst>
            </p:cNvPr>
            <p:cNvSpPr/>
            <p:nvPr/>
          </p:nvSpPr>
          <p:spPr>
            <a:xfrm>
              <a:off x="4214114" y="4836064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3DD746F-F732-134D-0CE0-65FF618F48D4}"/>
                </a:ext>
              </a:extLst>
            </p:cNvPr>
            <p:cNvSpPr/>
            <p:nvPr/>
          </p:nvSpPr>
          <p:spPr>
            <a:xfrm>
              <a:off x="1147889" y="2867512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1C7438F-5477-0F67-D365-88B5717D782C}"/>
                </a:ext>
              </a:extLst>
            </p:cNvPr>
            <p:cNvSpPr/>
            <p:nvPr/>
          </p:nvSpPr>
          <p:spPr>
            <a:xfrm>
              <a:off x="4898277" y="4697347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A918EA2-BBB5-B928-A27F-5827DB31DA01}"/>
                </a:ext>
              </a:extLst>
            </p:cNvPr>
            <p:cNvSpPr/>
            <p:nvPr/>
          </p:nvSpPr>
          <p:spPr>
            <a:xfrm>
              <a:off x="6601273" y="4436785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4961A9D-6609-AC75-0417-663A2F3B609D}"/>
                </a:ext>
              </a:extLst>
            </p:cNvPr>
            <p:cNvSpPr/>
            <p:nvPr/>
          </p:nvSpPr>
          <p:spPr>
            <a:xfrm>
              <a:off x="6501978" y="3329606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457E39D-8757-EB78-A823-BB0AF3D48EC0}"/>
                </a:ext>
              </a:extLst>
            </p:cNvPr>
            <p:cNvSpPr/>
            <p:nvPr/>
          </p:nvSpPr>
          <p:spPr>
            <a:xfrm>
              <a:off x="4317724" y="3839158"/>
              <a:ext cx="161925" cy="16714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6FE1E9-6071-0F7C-218C-8F570D8BD6B0}"/>
                </a:ext>
              </a:extLst>
            </p:cNvPr>
            <p:cNvSpPr/>
            <p:nvPr/>
          </p:nvSpPr>
          <p:spPr>
            <a:xfrm>
              <a:off x="2350129" y="1818203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060CD3C-34E8-60DF-CE6F-6CBD768209ED}"/>
                </a:ext>
              </a:extLst>
            </p:cNvPr>
            <p:cNvSpPr/>
            <p:nvPr/>
          </p:nvSpPr>
          <p:spPr>
            <a:xfrm>
              <a:off x="2093342" y="3158429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4B99515-03F9-82CB-0CA6-CC57AF9B96B3}"/>
                </a:ext>
              </a:extLst>
            </p:cNvPr>
            <p:cNvSpPr/>
            <p:nvPr/>
          </p:nvSpPr>
          <p:spPr>
            <a:xfrm>
              <a:off x="2994566" y="2563046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D97BF09-8AB0-4049-915C-733E19A56006}"/>
                </a:ext>
              </a:extLst>
            </p:cNvPr>
            <p:cNvSpPr/>
            <p:nvPr/>
          </p:nvSpPr>
          <p:spPr>
            <a:xfrm>
              <a:off x="3331438" y="4034071"/>
              <a:ext cx="161925" cy="16714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419CF59-4489-B2FC-54FE-0AB0084F3912}"/>
                </a:ext>
              </a:extLst>
            </p:cNvPr>
            <p:cNvSpPr/>
            <p:nvPr/>
          </p:nvSpPr>
          <p:spPr>
            <a:xfrm>
              <a:off x="1319452" y="3742923"/>
              <a:ext cx="161925" cy="16714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B9C4BC2-11A6-E8C7-1D54-49A0D7562A43}"/>
                </a:ext>
              </a:extLst>
            </p:cNvPr>
            <p:cNvSpPr/>
            <p:nvPr/>
          </p:nvSpPr>
          <p:spPr>
            <a:xfrm>
              <a:off x="1377149" y="2395643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9003407-7BCD-66D3-5469-F0BDB61A3B77}"/>
                </a:ext>
              </a:extLst>
            </p:cNvPr>
            <p:cNvSpPr/>
            <p:nvPr/>
          </p:nvSpPr>
          <p:spPr>
            <a:xfrm>
              <a:off x="2978558" y="3695377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DC0B8D1-A8C1-0E38-E31F-F66E4BC6BD5E}"/>
                </a:ext>
              </a:extLst>
            </p:cNvPr>
            <p:cNvSpPr/>
            <p:nvPr/>
          </p:nvSpPr>
          <p:spPr>
            <a:xfrm>
              <a:off x="3777073" y="1986878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07A440E-DDE1-9253-3394-2EA84FDE7DF8}"/>
                </a:ext>
              </a:extLst>
            </p:cNvPr>
            <p:cNvSpPr/>
            <p:nvPr/>
          </p:nvSpPr>
          <p:spPr>
            <a:xfrm rot="20587496">
              <a:off x="3186289" y="2471215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206707-2D1D-3EA5-C1E4-5E2953FE2C12}"/>
                </a:ext>
              </a:extLst>
            </p:cNvPr>
            <p:cNvSpPr/>
            <p:nvPr/>
          </p:nvSpPr>
          <p:spPr>
            <a:xfrm>
              <a:off x="3170531" y="1301164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1FE3349-A1B8-6FB4-72B4-2BB08AFF806E}"/>
                </a:ext>
              </a:extLst>
            </p:cNvPr>
            <p:cNvSpPr/>
            <p:nvPr/>
          </p:nvSpPr>
          <p:spPr>
            <a:xfrm rot="762156">
              <a:off x="1907173" y="880968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18E06-AEB7-364A-C51F-A71DCBEAF4FB}"/>
                </a:ext>
              </a:extLst>
            </p:cNvPr>
            <p:cNvSpPr/>
            <p:nvPr/>
          </p:nvSpPr>
          <p:spPr>
            <a:xfrm rot="20587496">
              <a:off x="910665" y="2515627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4F8D7BF-F5D1-1573-F30F-0E19322E2F06}"/>
                </a:ext>
              </a:extLst>
            </p:cNvPr>
            <p:cNvSpPr/>
            <p:nvPr/>
          </p:nvSpPr>
          <p:spPr>
            <a:xfrm rot="20587496">
              <a:off x="1304818" y="1916374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D876EAA-4162-24A9-2FE1-560F0CF4F29E}"/>
                </a:ext>
              </a:extLst>
            </p:cNvPr>
            <p:cNvSpPr/>
            <p:nvPr/>
          </p:nvSpPr>
          <p:spPr>
            <a:xfrm rot="20587496">
              <a:off x="1670400" y="1599442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F442B07-FDEE-2547-A838-F57238CC91D9}"/>
                </a:ext>
              </a:extLst>
            </p:cNvPr>
            <p:cNvSpPr/>
            <p:nvPr/>
          </p:nvSpPr>
          <p:spPr>
            <a:xfrm rot="20587496">
              <a:off x="2187139" y="1361998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737D5F-06D5-0AE8-8772-7AD4ACEA3BEF}"/>
                </a:ext>
              </a:extLst>
            </p:cNvPr>
            <p:cNvSpPr/>
            <p:nvPr/>
          </p:nvSpPr>
          <p:spPr>
            <a:xfrm rot="20587496">
              <a:off x="2710138" y="1298692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A6490A5-40A0-F4D5-171E-D812039A42C7}"/>
                </a:ext>
              </a:extLst>
            </p:cNvPr>
            <p:cNvSpPr/>
            <p:nvPr/>
          </p:nvSpPr>
          <p:spPr>
            <a:xfrm rot="20587496">
              <a:off x="3306319" y="1630205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7E45889-CBD5-677F-F7B3-43DD1FE52C3D}"/>
                </a:ext>
              </a:extLst>
            </p:cNvPr>
            <p:cNvSpPr/>
            <p:nvPr/>
          </p:nvSpPr>
          <p:spPr>
            <a:xfrm rot="20587496">
              <a:off x="3843412" y="2336976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E319625-AA80-6BF2-33C6-22ECB275456F}"/>
                </a:ext>
              </a:extLst>
            </p:cNvPr>
            <p:cNvSpPr/>
            <p:nvPr/>
          </p:nvSpPr>
          <p:spPr>
            <a:xfrm rot="20587496">
              <a:off x="957183" y="3242002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D1FA2E-9993-1677-F538-40E34DB600EB}"/>
                </a:ext>
              </a:extLst>
            </p:cNvPr>
            <p:cNvSpPr/>
            <p:nvPr/>
          </p:nvSpPr>
          <p:spPr>
            <a:xfrm rot="20587496">
              <a:off x="1526485" y="3413177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B6C1837-882E-AB40-527E-B41FFB624C7C}"/>
                </a:ext>
              </a:extLst>
            </p:cNvPr>
            <p:cNvSpPr/>
            <p:nvPr/>
          </p:nvSpPr>
          <p:spPr>
            <a:xfrm rot="20587496">
              <a:off x="1859566" y="2639850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C408F1E-6642-EBC2-BD14-1ED972B03345}"/>
                </a:ext>
              </a:extLst>
            </p:cNvPr>
            <p:cNvSpPr/>
            <p:nvPr/>
          </p:nvSpPr>
          <p:spPr>
            <a:xfrm rot="20587496">
              <a:off x="2580255" y="2780494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34B512A-0B9B-DC35-319F-0B7811C193C7}"/>
                </a:ext>
              </a:extLst>
            </p:cNvPr>
            <p:cNvSpPr/>
            <p:nvPr/>
          </p:nvSpPr>
          <p:spPr>
            <a:xfrm rot="20587496">
              <a:off x="2882961" y="2039864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D1354D0-5D83-2E19-D15F-17DB2DB67665}"/>
                </a:ext>
              </a:extLst>
            </p:cNvPr>
            <p:cNvSpPr/>
            <p:nvPr/>
          </p:nvSpPr>
          <p:spPr>
            <a:xfrm rot="20587496">
              <a:off x="2690342" y="3178333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BCCBCF8-3BAD-8C35-174D-4C03773175A2}"/>
                </a:ext>
              </a:extLst>
            </p:cNvPr>
            <p:cNvSpPr/>
            <p:nvPr/>
          </p:nvSpPr>
          <p:spPr>
            <a:xfrm rot="20587496">
              <a:off x="2329356" y="3442545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70A56E-C7E2-17FE-C7F6-81BA1786C321}"/>
                </a:ext>
              </a:extLst>
            </p:cNvPr>
            <p:cNvSpPr/>
            <p:nvPr/>
          </p:nvSpPr>
          <p:spPr>
            <a:xfrm rot="20587496">
              <a:off x="1922332" y="3837939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CB5F7E1-C830-A18D-C100-D7DD84338769}"/>
                </a:ext>
              </a:extLst>
            </p:cNvPr>
            <p:cNvSpPr/>
            <p:nvPr/>
          </p:nvSpPr>
          <p:spPr>
            <a:xfrm rot="20587496">
              <a:off x="2674845" y="4249735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7A86DF9-BA6C-EB4E-28A9-B91CFBE91718}"/>
                </a:ext>
              </a:extLst>
            </p:cNvPr>
            <p:cNvSpPr/>
            <p:nvPr/>
          </p:nvSpPr>
          <p:spPr>
            <a:xfrm rot="20587496">
              <a:off x="3513589" y="3427725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0A19151-E028-1C6B-2D9A-11527B3895D5}"/>
                </a:ext>
              </a:extLst>
            </p:cNvPr>
            <p:cNvSpPr/>
            <p:nvPr/>
          </p:nvSpPr>
          <p:spPr>
            <a:xfrm rot="20587496">
              <a:off x="3843412" y="2846803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B87B53E-9726-739F-E4F8-6149E6B98A3E}"/>
                </a:ext>
              </a:extLst>
            </p:cNvPr>
            <p:cNvSpPr/>
            <p:nvPr/>
          </p:nvSpPr>
          <p:spPr>
            <a:xfrm>
              <a:off x="2310352" y="2353887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68E1C33-D632-519B-F59B-62F654CB3B2F}"/>
                </a:ext>
              </a:extLst>
            </p:cNvPr>
            <p:cNvSpPr/>
            <p:nvPr/>
          </p:nvSpPr>
          <p:spPr>
            <a:xfrm>
              <a:off x="2702458" y="2324469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992E966-BDF8-161F-7C51-257F1385CDF6}"/>
                </a:ext>
              </a:extLst>
            </p:cNvPr>
            <p:cNvSpPr/>
            <p:nvPr/>
          </p:nvSpPr>
          <p:spPr>
            <a:xfrm>
              <a:off x="2406341" y="2336285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12B4392-E3C9-0166-C656-329562D316DC}"/>
                </a:ext>
              </a:extLst>
            </p:cNvPr>
            <p:cNvSpPr/>
            <p:nvPr/>
          </p:nvSpPr>
          <p:spPr>
            <a:xfrm>
              <a:off x="2323027" y="2275160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0779FFA-34CF-8C62-CDC3-AD1649A6D656}"/>
                </a:ext>
              </a:extLst>
            </p:cNvPr>
            <p:cNvSpPr/>
            <p:nvPr/>
          </p:nvSpPr>
          <p:spPr>
            <a:xfrm>
              <a:off x="1870543" y="2037132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F3F6DB0-D2A9-AA91-2418-11B43F5B15E4}"/>
                </a:ext>
              </a:extLst>
            </p:cNvPr>
            <p:cNvSpPr/>
            <p:nvPr/>
          </p:nvSpPr>
          <p:spPr>
            <a:xfrm>
              <a:off x="1678695" y="2654639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7D006FB-18EB-6878-7644-E58093ED096E}"/>
                </a:ext>
              </a:extLst>
            </p:cNvPr>
            <p:cNvSpPr/>
            <p:nvPr/>
          </p:nvSpPr>
          <p:spPr>
            <a:xfrm>
              <a:off x="2073670" y="2461849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A41E30E-9794-FCF3-DAB0-41C9AAB87A2E}"/>
                </a:ext>
              </a:extLst>
            </p:cNvPr>
            <p:cNvSpPr/>
            <p:nvPr/>
          </p:nvSpPr>
          <p:spPr>
            <a:xfrm>
              <a:off x="2403989" y="2714493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7CDA6E-E5E7-D28B-6D17-A0E7016A785F}"/>
                </a:ext>
              </a:extLst>
            </p:cNvPr>
            <p:cNvSpPr/>
            <p:nvPr/>
          </p:nvSpPr>
          <p:spPr>
            <a:xfrm>
              <a:off x="2638755" y="2983127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4C55C6-0E40-BEB7-BCFE-A386D990A271}"/>
                </a:ext>
              </a:extLst>
            </p:cNvPr>
            <p:cNvSpPr/>
            <p:nvPr/>
          </p:nvSpPr>
          <p:spPr>
            <a:xfrm>
              <a:off x="2832570" y="2826158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F869607-5B8C-6A5F-23CE-C8EABD6036E7}"/>
                </a:ext>
              </a:extLst>
            </p:cNvPr>
            <p:cNvSpPr/>
            <p:nvPr/>
          </p:nvSpPr>
          <p:spPr>
            <a:xfrm>
              <a:off x="2783420" y="1926406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7B6200E-900B-F1FD-48C6-F506516453F4}"/>
                </a:ext>
              </a:extLst>
            </p:cNvPr>
            <p:cNvGrpSpPr/>
            <p:nvPr/>
          </p:nvGrpSpPr>
          <p:grpSpPr>
            <a:xfrm>
              <a:off x="-876602" y="456899"/>
              <a:ext cx="8943962" cy="6465707"/>
              <a:chOff x="-876602" y="456899"/>
              <a:chExt cx="8943962" cy="6465707"/>
            </a:xfrm>
          </p:grpSpPr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C2CD66C-E2E7-D168-6B18-8CBB4BD10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6" y="456902"/>
                <a:ext cx="0" cy="568989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10D8853-5B90-1FA4-9A2F-FA32D69CB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656" y="6120758"/>
                <a:ext cx="764541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D7C54C-6577-28C8-3660-A593CFF56E7B}"/>
                  </a:ext>
                </a:extLst>
              </p:cNvPr>
              <p:cNvSpPr txBox="1"/>
              <p:nvPr/>
            </p:nvSpPr>
            <p:spPr>
              <a:xfrm>
                <a:off x="568089" y="6078626"/>
                <a:ext cx="7499271" cy="843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82" b="1" dirty="0"/>
                  <a:t>Parameter 1 (Values)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2FBCFE7-D776-337D-9A52-6EBF49B27885}"/>
                  </a:ext>
                </a:extLst>
              </p:cNvPr>
              <p:cNvSpPr txBox="1"/>
              <p:nvPr/>
            </p:nvSpPr>
            <p:spPr>
              <a:xfrm rot="16200000">
                <a:off x="-3413043" y="2993340"/>
                <a:ext cx="5916862" cy="843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82" b="1" dirty="0"/>
                  <a:t>Parameter 2 (Values)</a:t>
                </a: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DA32C4-2DE0-225C-0F56-519AE483D183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97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EF2CF6DD-0FE1-84B4-9814-6DE623205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26AA64B-9CEE-0EE7-F459-1D0FD4B7B67A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04B9FB5-C598-2F49-68C9-F3C2185EFE5D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D035092-2207-9D3B-59A7-7DBC236A9E21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90033BF-914B-CF1C-BE57-ACFF4DE69C3C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A5F3AB8-89BC-1648-03AF-E0A32905C6AA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CC7416F-0724-4392-7299-747AA93B0E80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33D9973-AB55-D246-F435-C430F681414D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838057E-F19B-0296-5753-5DC955D2AD33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4946964-8802-8F34-43B4-063A970A51E0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35284DB-8E01-7325-17FC-E71ECB1A9C0E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E750EA4-BEF6-A274-7EAF-B7DBCD82A26D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A95708C-4945-3C25-60EA-E0BC96F7A9D9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682A60E-6A00-B0E9-70DA-647A6C827489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8E93536-C6AD-5F31-710F-41E8CEF6598E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5F0C3D9-DAC8-40EC-9777-62B9BFF82426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201C95-CDB1-39BD-3F0F-9340E2D67567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3175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A5AC4CF-66DA-C9CD-2BD9-860C82BA1AF0}"/>
              </a:ext>
            </a:extLst>
          </p:cNvPr>
          <p:cNvSpPr txBox="1"/>
          <p:nvPr/>
        </p:nvSpPr>
        <p:spPr>
          <a:xfrm>
            <a:off x="902323" y="3769181"/>
            <a:ext cx="179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Parameter 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F712D2E-F090-1D6D-6A1A-A98F58F92D1A}"/>
              </a:ext>
            </a:extLst>
          </p:cNvPr>
          <p:cNvSpPr txBox="1"/>
          <p:nvPr/>
        </p:nvSpPr>
        <p:spPr>
          <a:xfrm rot="16200000">
            <a:off x="-594504" y="2365255"/>
            <a:ext cx="1784565" cy="428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82" b="1" dirty="0"/>
              <a:t>Parameter 2</a:t>
            </a:r>
          </a:p>
        </p:txBody>
      </p:sp>
    </p:spTree>
    <p:extLst>
      <p:ext uri="{BB962C8B-B14F-4D97-AF65-F5344CB8AC3E}">
        <p14:creationId xmlns:p14="http://schemas.microsoft.com/office/powerpoint/2010/main" val="2711542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7986B687-A32E-4C9D-7C5A-1F5A9D99B4B4}"/>
              </a:ext>
            </a:extLst>
          </p:cNvPr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82" y="3021633"/>
            <a:ext cx="1550156" cy="108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380C8A5-2383-6423-5DC9-8DF3BFB5BD3F}"/>
              </a:ext>
            </a:extLst>
          </p:cNvPr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3" y="3045492"/>
            <a:ext cx="1549617" cy="10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3: Introduction to different sampling methods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7916700" y="4752011"/>
            <a:ext cx="1025203" cy="352350"/>
            <a:chOff x="7916700" y="4752011"/>
            <a:chExt cx="1025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5FE6DA8B-D4BB-2F83-B1B0-D9F9EF7E4B94}"/>
              </a:ext>
            </a:extLst>
          </p:cNvPr>
          <p:cNvSpPr/>
          <p:nvPr/>
        </p:nvSpPr>
        <p:spPr>
          <a:xfrm>
            <a:off x="1028113" y="4197312"/>
            <a:ext cx="8047671" cy="410638"/>
          </a:xfrm>
          <a:prstGeom prst="chevron">
            <a:avLst>
              <a:gd name="adj" fmla="val 34050"/>
            </a:avLst>
          </a:prstGeom>
          <a:ln w="3810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directory 3: subdirectories ESS, and Grid search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D228F62-3C6B-49BF-0B94-3A1C4456067A}"/>
              </a:ext>
            </a:extLst>
          </p:cNvPr>
          <p:cNvSpPr/>
          <p:nvPr/>
        </p:nvSpPr>
        <p:spPr>
          <a:xfrm>
            <a:off x="68216" y="4203097"/>
            <a:ext cx="1023737" cy="392125"/>
          </a:xfrm>
          <a:custGeom>
            <a:avLst/>
            <a:gdLst>
              <a:gd name="connsiteX0" fmla="*/ 0 w 1381578"/>
              <a:gd name="connsiteY0" fmla="*/ 0 h 392125"/>
              <a:gd name="connsiteX1" fmla="*/ 1185516 w 1381578"/>
              <a:gd name="connsiteY1" fmla="*/ 0 h 392125"/>
              <a:gd name="connsiteX2" fmla="*/ 1381578 w 1381578"/>
              <a:gd name="connsiteY2" fmla="*/ 196063 h 392125"/>
              <a:gd name="connsiteX3" fmla="*/ 1185516 w 1381578"/>
              <a:gd name="connsiteY3" fmla="*/ 392125 h 392125"/>
              <a:gd name="connsiteX4" fmla="*/ 0 w 1381578"/>
              <a:gd name="connsiteY4" fmla="*/ 392125 h 392125"/>
              <a:gd name="connsiteX5" fmla="*/ 196063 w 1381578"/>
              <a:gd name="connsiteY5" fmla="*/ 196063 h 392125"/>
              <a:gd name="connsiteX6" fmla="*/ 0 w 1381578"/>
              <a:gd name="connsiteY6" fmla="*/ 0 h 3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578" h="392125">
                <a:moveTo>
                  <a:pt x="0" y="0"/>
                </a:moveTo>
                <a:lnTo>
                  <a:pt x="1185516" y="0"/>
                </a:lnTo>
                <a:lnTo>
                  <a:pt x="1381578" y="196063"/>
                </a:lnTo>
                <a:lnTo>
                  <a:pt x="1185516" y="392125"/>
                </a:lnTo>
                <a:lnTo>
                  <a:pt x="0" y="392125"/>
                </a:lnTo>
                <a:lnTo>
                  <a:pt x="196063" y="19606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53" tIns="17145" rIns="196062" bIns="1714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AIM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597509-D099-729B-859D-F6E9066E5421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026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C88FA5C5-FC11-438B-B0EB-E0A75544D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687E83-099B-7450-593C-EFBDD728BD94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4B6CD-2763-B4B5-52DD-89D0542B789D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D4DFFA-ACFE-FFA4-2B9A-1600C812C218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95AEEF-1B26-E652-152C-197F76A9D7FB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A50714-C127-2910-A3F9-DA11D05608A7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E5BFC9-6962-E77F-EC60-10B7CEC43AB9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5D425-B576-BE67-2235-3EAA278FAC90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150664-88C9-69E7-1350-D1E20E951E94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C447B8-B34A-3BC8-E330-E6B489AE8599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972F8A-DA5A-0030-4BA1-E1D5A8C15C91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100A2C-FDE8-DCDA-BD1C-01A84BC50B84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01998F-DA62-B2B6-453E-D8CD8116C22E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2A18A0-C08A-5AB8-80AB-12D4312B3A30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85BB3-A27E-0182-9D29-C096E73F15A2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00FBBB-36E8-17AF-BBDF-D7D48DBB61E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A4FB7E-966B-10BA-D07D-0C560A863086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46E037-25E0-9467-43EE-B91ECF57FBAA}"/>
              </a:ext>
            </a:extLst>
          </p:cNvPr>
          <p:cNvGrpSpPr/>
          <p:nvPr/>
        </p:nvGrpSpPr>
        <p:grpSpPr>
          <a:xfrm>
            <a:off x="4977066" y="1085472"/>
            <a:ext cx="4112740" cy="3109704"/>
            <a:chOff x="-818553" y="311749"/>
            <a:chExt cx="8842202" cy="6685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040865-3F96-2465-1B03-CE268E53C70B}"/>
                </a:ext>
              </a:extLst>
            </p:cNvPr>
            <p:cNvSpPr/>
            <p:nvPr/>
          </p:nvSpPr>
          <p:spPr>
            <a:xfrm>
              <a:off x="601249" y="1064712"/>
              <a:ext cx="3945699" cy="34822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49B12E7-EAB1-0AE8-44DA-BA8F3B898365}"/>
                </a:ext>
              </a:extLst>
            </p:cNvPr>
            <p:cNvSpPr/>
            <p:nvPr/>
          </p:nvSpPr>
          <p:spPr>
            <a:xfrm>
              <a:off x="1415441" y="1698320"/>
              <a:ext cx="2293306" cy="208454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2CF5281-5C1E-33E9-8383-E908FD829915}"/>
                </a:ext>
              </a:extLst>
            </p:cNvPr>
            <p:cNvSpPr/>
            <p:nvPr/>
          </p:nvSpPr>
          <p:spPr>
            <a:xfrm>
              <a:off x="2231720" y="2213975"/>
              <a:ext cx="398745" cy="391439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3200A80-4A9D-6E42-FD09-7EC2D98A18E0}"/>
                </a:ext>
              </a:extLst>
            </p:cNvPr>
            <p:cNvCxnSpPr>
              <a:cxnSpLocks/>
            </p:cNvCxnSpPr>
            <p:nvPr/>
          </p:nvCxnSpPr>
          <p:spPr>
            <a:xfrm>
              <a:off x="1653436" y="924316"/>
              <a:ext cx="777656" cy="128965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7E8C93-7D10-80D2-8F32-48F31D0090D9}"/>
                </a:ext>
              </a:extLst>
            </p:cNvPr>
            <p:cNvSpPr txBox="1"/>
            <p:nvPr/>
          </p:nvSpPr>
          <p:spPr>
            <a:xfrm>
              <a:off x="1125855" y="311749"/>
              <a:ext cx="1606768" cy="694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/>
                <a:t>MAP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C4F668-B18F-55C2-F661-874F707DAEE1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22891" y="1103232"/>
              <a:ext cx="356192" cy="47144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529F99-B0CD-E183-B2B8-E21066AA1CA3}"/>
                </a:ext>
              </a:extLst>
            </p:cNvPr>
            <p:cNvSpPr txBox="1"/>
            <p:nvPr/>
          </p:nvSpPr>
          <p:spPr>
            <a:xfrm>
              <a:off x="127053" y="562666"/>
              <a:ext cx="1768015" cy="694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/>
                <a:t>HPD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6EFD63-88A7-F825-B4DD-D208974554DF}"/>
                </a:ext>
              </a:extLst>
            </p:cNvPr>
            <p:cNvSpPr/>
            <p:nvPr/>
          </p:nvSpPr>
          <p:spPr>
            <a:xfrm>
              <a:off x="3709785" y="2382030"/>
              <a:ext cx="3945699" cy="3482236"/>
            </a:xfrm>
            <a:prstGeom prst="ellipse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C6BC64B-8C8D-A113-39B7-EF2AE0C9A158}"/>
                </a:ext>
              </a:extLst>
            </p:cNvPr>
            <p:cNvSpPr/>
            <p:nvPr/>
          </p:nvSpPr>
          <p:spPr>
            <a:xfrm>
              <a:off x="4523977" y="3015638"/>
              <a:ext cx="2293306" cy="2084540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34967B-F8B3-DCA4-9C48-37AF546ABEAE}"/>
                </a:ext>
              </a:extLst>
            </p:cNvPr>
            <p:cNvSpPr/>
            <p:nvPr/>
          </p:nvSpPr>
          <p:spPr>
            <a:xfrm>
              <a:off x="5471257" y="3742666"/>
              <a:ext cx="398745" cy="39143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9A4B332-02D6-6A58-C165-494AB2103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2577" y="1952754"/>
              <a:ext cx="811062" cy="17638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B22E75-0B7D-5906-A7A8-33B843024B5F}"/>
                </a:ext>
              </a:extLst>
            </p:cNvPr>
            <p:cNvSpPr txBox="1"/>
            <p:nvPr/>
          </p:nvSpPr>
          <p:spPr>
            <a:xfrm>
              <a:off x="5020737" y="1274797"/>
              <a:ext cx="3002912" cy="1191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Initial Guess: Typically </a:t>
              </a:r>
            </a:p>
            <a:p>
              <a:pPr algn="ctr"/>
              <a:r>
                <a:rPr lang="en-US" sz="1000" b="1" dirty="0"/>
                <a:t>mean of Prior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6A9032C-2106-C828-7FD6-F049572E911E}"/>
                </a:ext>
              </a:extLst>
            </p:cNvPr>
            <p:cNvCxnSpPr>
              <a:cxnSpLocks/>
            </p:cNvCxnSpPr>
            <p:nvPr/>
          </p:nvCxnSpPr>
          <p:spPr>
            <a:xfrm>
              <a:off x="4926379" y="1156606"/>
              <a:ext cx="362209" cy="19103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887016-D983-DAE8-924B-26036D8C3197}"/>
                </a:ext>
              </a:extLst>
            </p:cNvPr>
            <p:cNvSpPr txBox="1"/>
            <p:nvPr/>
          </p:nvSpPr>
          <p:spPr>
            <a:xfrm>
              <a:off x="3872627" y="456901"/>
              <a:ext cx="3579729" cy="1191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1 standard deviation distance from center of Prior 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C80867-4186-D023-DEE1-7C0C8D5BE1F8}"/>
                </a:ext>
              </a:extLst>
            </p:cNvPr>
            <p:cNvSpPr/>
            <p:nvPr/>
          </p:nvSpPr>
          <p:spPr>
            <a:xfrm>
              <a:off x="2342231" y="3830024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D324A6A-AF9F-6B3E-4C97-E9CC3AF59931}"/>
                </a:ext>
              </a:extLst>
            </p:cNvPr>
            <p:cNvSpPr/>
            <p:nvPr/>
          </p:nvSpPr>
          <p:spPr>
            <a:xfrm>
              <a:off x="4961248" y="3086919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B979AD1-4864-1EC8-BB99-5EB1C469FEF0}"/>
                </a:ext>
              </a:extLst>
            </p:cNvPr>
            <p:cNvSpPr/>
            <p:nvPr/>
          </p:nvSpPr>
          <p:spPr>
            <a:xfrm>
              <a:off x="3151834" y="4407271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05FD0D-196E-A36F-8F6A-52AFCC9F3BE7}"/>
                </a:ext>
              </a:extLst>
            </p:cNvPr>
            <p:cNvSpPr/>
            <p:nvPr/>
          </p:nvSpPr>
          <p:spPr>
            <a:xfrm>
              <a:off x="4214114" y="4836064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F968B49-C801-EFFD-737C-9492AD463FFB}"/>
                </a:ext>
              </a:extLst>
            </p:cNvPr>
            <p:cNvSpPr/>
            <p:nvPr/>
          </p:nvSpPr>
          <p:spPr>
            <a:xfrm>
              <a:off x="1147889" y="2867512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46384A-9614-90A6-E5CD-C22C64124D7F}"/>
                </a:ext>
              </a:extLst>
            </p:cNvPr>
            <p:cNvSpPr/>
            <p:nvPr/>
          </p:nvSpPr>
          <p:spPr>
            <a:xfrm>
              <a:off x="4898277" y="4697347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09B239E-6B44-8A4B-3E2B-A49B3D3B6432}"/>
                </a:ext>
              </a:extLst>
            </p:cNvPr>
            <p:cNvSpPr/>
            <p:nvPr/>
          </p:nvSpPr>
          <p:spPr>
            <a:xfrm>
              <a:off x="6601273" y="4436785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8724661-1F8F-2312-1C74-1C7E2E15EDAB}"/>
                </a:ext>
              </a:extLst>
            </p:cNvPr>
            <p:cNvSpPr/>
            <p:nvPr/>
          </p:nvSpPr>
          <p:spPr>
            <a:xfrm>
              <a:off x="6501978" y="3329606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B9C0B60-887B-E8D0-FC52-BB8A6E2317C4}"/>
                </a:ext>
              </a:extLst>
            </p:cNvPr>
            <p:cNvSpPr/>
            <p:nvPr/>
          </p:nvSpPr>
          <p:spPr>
            <a:xfrm>
              <a:off x="4317724" y="3839158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9BDB467-0382-7D0E-EBFA-87B6CD1C700A}"/>
                </a:ext>
              </a:extLst>
            </p:cNvPr>
            <p:cNvSpPr/>
            <p:nvPr/>
          </p:nvSpPr>
          <p:spPr>
            <a:xfrm>
              <a:off x="2350129" y="1818203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9783A71-7240-84B9-D7F9-2720F88E7C71}"/>
                </a:ext>
              </a:extLst>
            </p:cNvPr>
            <p:cNvSpPr/>
            <p:nvPr/>
          </p:nvSpPr>
          <p:spPr>
            <a:xfrm>
              <a:off x="2093342" y="3158429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161CC3-D278-9613-F78C-2120DE73F6B9}"/>
                </a:ext>
              </a:extLst>
            </p:cNvPr>
            <p:cNvSpPr/>
            <p:nvPr/>
          </p:nvSpPr>
          <p:spPr>
            <a:xfrm>
              <a:off x="2994566" y="2563046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4A3AFBD-5A30-687C-FDF8-6695AEA29943}"/>
                </a:ext>
              </a:extLst>
            </p:cNvPr>
            <p:cNvSpPr/>
            <p:nvPr/>
          </p:nvSpPr>
          <p:spPr>
            <a:xfrm>
              <a:off x="3331438" y="4034071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82971805-B258-4FE7-58E5-8086D2CB3998}"/>
                </a:ext>
              </a:extLst>
            </p:cNvPr>
            <p:cNvSpPr/>
            <p:nvPr/>
          </p:nvSpPr>
          <p:spPr>
            <a:xfrm rot="20869707">
              <a:off x="5344966" y="3980927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9010590F-041F-C48C-2B72-253CF0657EF6}"/>
                </a:ext>
              </a:extLst>
            </p:cNvPr>
            <p:cNvSpPr/>
            <p:nvPr/>
          </p:nvSpPr>
          <p:spPr>
            <a:xfrm rot="16921046">
              <a:off x="5736223" y="3366947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82ACAB28-AA14-D037-B7E8-4D8C7C0DB187}"/>
                </a:ext>
              </a:extLst>
            </p:cNvPr>
            <p:cNvSpPr/>
            <p:nvPr/>
          </p:nvSpPr>
          <p:spPr>
            <a:xfrm rot="5762213" flipH="1">
              <a:off x="4371373" y="3202085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F2A368A4-5A1A-0491-B8F3-23FD3AC93C7E}"/>
                </a:ext>
              </a:extLst>
            </p:cNvPr>
            <p:cNvSpPr/>
            <p:nvPr/>
          </p:nvSpPr>
          <p:spPr>
            <a:xfrm rot="21390924" flipH="1">
              <a:off x="4412331" y="3193957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FD7D3D87-723F-C149-BB3F-D2C28112AEC4}"/>
                </a:ext>
              </a:extLst>
            </p:cNvPr>
            <p:cNvSpPr/>
            <p:nvPr/>
          </p:nvSpPr>
          <p:spPr>
            <a:xfrm rot="19229258" flipH="1">
              <a:off x="4079920" y="3819690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0FB35EED-A19E-22BA-8109-DDEC84225802}"/>
                </a:ext>
              </a:extLst>
            </p:cNvPr>
            <p:cNvSpPr/>
            <p:nvPr/>
          </p:nvSpPr>
          <p:spPr>
            <a:xfrm rot="750267">
              <a:off x="3681331" y="3936480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E9AE920B-D4AA-A0AD-60E1-9F6A45D48A0F}"/>
                </a:ext>
              </a:extLst>
            </p:cNvPr>
            <p:cNvSpPr/>
            <p:nvPr/>
          </p:nvSpPr>
          <p:spPr>
            <a:xfrm rot="1773523" flipH="1">
              <a:off x="3381468" y="3809703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F4FF726F-3936-8708-5A4E-E8EBC4ED1840}"/>
                </a:ext>
              </a:extLst>
            </p:cNvPr>
            <p:cNvSpPr/>
            <p:nvPr/>
          </p:nvSpPr>
          <p:spPr>
            <a:xfrm rot="3329583" flipH="1">
              <a:off x="2177792" y="3834966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1F16CE5B-F518-13B3-FBC7-DAB0D2DCFB02}"/>
                </a:ext>
              </a:extLst>
            </p:cNvPr>
            <p:cNvSpPr/>
            <p:nvPr/>
          </p:nvSpPr>
          <p:spPr>
            <a:xfrm rot="21060115">
              <a:off x="1889918" y="3935305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2B6FB2E9-924C-6B73-0E0F-C8B2A25493CF}"/>
                </a:ext>
              </a:extLst>
            </p:cNvPr>
            <p:cNvSpPr/>
            <p:nvPr/>
          </p:nvSpPr>
          <p:spPr>
            <a:xfrm rot="2863229" flipH="1">
              <a:off x="1241759" y="3683928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1AFD53-F466-BE69-7B87-08F22A4B3049}"/>
                </a:ext>
              </a:extLst>
            </p:cNvPr>
            <p:cNvSpPr/>
            <p:nvPr/>
          </p:nvSpPr>
          <p:spPr>
            <a:xfrm>
              <a:off x="1319452" y="3742923"/>
              <a:ext cx="161925" cy="16714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7845EB0-0515-5D12-193D-17AB7D7ADE8C}"/>
                </a:ext>
              </a:extLst>
            </p:cNvPr>
            <p:cNvSpPr/>
            <p:nvPr/>
          </p:nvSpPr>
          <p:spPr>
            <a:xfrm rot="16921046">
              <a:off x="1332178" y="3270403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9E493D7F-AD3C-ECD0-1115-DDBDE83E140E}"/>
                </a:ext>
              </a:extLst>
            </p:cNvPr>
            <p:cNvSpPr/>
            <p:nvPr/>
          </p:nvSpPr>
          <p:spPr>
            <a:xfrm rot="5762213" flipH="1">
              <a:off x="815756" y="2530750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235009B-FF51-336E-A061-614AC5D2F101}"/>
                </a:ext>
              </a:extLst>
            </p:cNvPr>
            <p:cNvSpPr/>
            <p:nvPr/>
          </p:nvSpPr>
          <p:spPr>
            <a:xfrm>
              <a:off x="1377149" y="2395643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F4E95844-9296-A3B3-D850-DAAED721E86A}"/>
                </a:ext>
              </a:extLst>
            </p:cNvPr>
            <p:cNvSpPr/>
            <p:nvPr/>
          </p:nvSpPr>
          <p:spPr>
            <a:xfrm rot="3480961" flipH="1">
              <a:off x="943280" y="2908614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03A88C3-89D3-C2D7-5613-6D5B2109F30C}"/>
                </a:ext>
              </a:extLst>
            </p:cNvPr>
            <p:cNvSpPr/>
            <p:nvPr/>
          </p:nvSpPr>
          <p:spPr>
            <a:xfrm>
              <a:off x="2978558" y="3695377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59D5328B-21AE-1AC9-C11E-BDC77C137A25}"/>
                </a:ext>
              </a:extLst>
            </p:cNvPr>
            <p:cNvSpPr/>
            <p:nvPr/>
          </p:nvSpPr>
          <p:spPr>
            <a:xfrm rot="21060115">
              <a:off x="1716642" y="3223411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FBAAC7C-34F0-F1EA-4902-0E89CE6EEA03}"/>
                </a:ext>
              </a:extLst>
            </p:cNvPr>
            <p:cNvSpPr/>
            <p:nvPr/>
          </p:nvSpPr>
          <p:spPr>
            <a:xfrm rot="16921046">
              <a:off x="2194144" y="2678412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5E7F2667-FB12-9DE1-C648-E4ABBB45BA91}"/>
                </a:ext>
              </a:extLst>
            </p:cNvPr>
            <p:cNvSpPr/>
            <p:nvPr/>
          </p:nvSpPr>
          <p:spPr>
            <a:xfrm rot="16921046">
              <a:off x="3021970" y="2117419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4E6FB7B-F0C1-9DD1-D02E-FC8AE899B78B}"/>
                </a:ext>
              </a:extLst>
            </p:cNvPr>
            <p:cNvSpPr/>
            <p:nvPr/>
          </p:nvSpPr>
          <p:spPr>
            <a:xfrm>
              <a:off x="3777073" y="1986878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1E8912BC-0172-EDFC-74D5-4959006E441B}"/>
                </a:ext>
              </a:extLst>
            </p:cNvPr>
            <p:cNvSpPr/>
            <p:nvPr/>
          </p:nvSpPr>
          <p:spPr>
            <a:xfrm rot="5762213" flipH="1">
              <a:off x="1743274" y="1939618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C2B3BA8-3B43-0545-2B8B-8B8A98419853}"/>
                </a:ext>
              </a:extLst>
            </p:cNvPr>
            <p:cNvSpPr/>
            <p:nvPr/>
          </p:nvSpPr>
          <p:spPr>
            <a:xfrm rot="20587496">
              <a:off x="3186289" y="2471215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591F8CD5-6BDC-E9C1-E18E-FCECFDF2B6DB}"/>
                </a:ext>
              </a:extLst>
            </p:cNvPr>
            <p:cNvSpPr/>
            <p:nvPr/>
          </p:nvSpPr>
          <p:spPr>
            <a:xfrm rot="21337763">
              <a:off x="1929064" y="1932748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63D05BD-C87F-D6AA-4627-B154A49F897F}"/>
                </a:ext>
              </a:extLst>
            </p:cNvPr>
            <p:cNvSpPr/>
            <p:nvPr/>
          </p:nvSpPr>
          <p:spPr>
            <a:xfrm>
              <a:off x="3170531" y="1301164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5429ED7F-197D-DEF2-F3BA-BE89464E9716}"/>
                </a:ext>
              </a:extLst>
            </p:cNvPr>
            <p:cNvSpPr/>
            <p:nvPr/>
          </p:nvSpPr>
          <p:spPr>
            <a:xfrm rot="16921046">
              <a:off x="2404776" y="1338505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EBF08146-A7D9-5C29-C9B4-DB0685DA0366}"/>
                </a:ext>
              </a:extLst>
            </p:cNvPr>
            <p:cNvSpPr/>
            <p:nvPr/>
          </p:nvSpPr>
          <p:spPr>
            <a:xfrm rot="6524369" flipH="1">
              <a:off x="1182357" y="990272"/>
              <a:ext cx="1327555" cy="1246340"/>
            </a:xfrm>
            <a:prstGeom prst="arc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C3E56CB-13AC-147B-571E-3203DC78A13C}"/>
                </a:ext>
              </a:extLst>
            </p:cNvPr>
            <p:cNvSpPr/>
            <p:nvPr/>
          </p:nvSpPr>
          <p:spPr>
            <a:xfrm rot="762156">
              <a:off x="1907173" y="880968"/>
              <a:ext cx="161925" cy="167146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C8A7E70-8514-12F9-BCBF-2F51D8649C6F}"/>
                </a:ext>
              </a:extLst>
            </p:cNvPr>
            <p:cNvGrpSpPr/>
            <p:nvPr/>
          </p:nvGrpSpPr>
          <p:grpSpPr>
            <a:xfrm>
              <a:off x="-818553" y="456902"/>
              <a:ext cx="8621625" cy="6540565"/>
              <a:chOff x="-818553" y="456902"/>
              <a:chExt cx="8621625" cy="6540565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5BF8E04F-4BBA-7A3A-6745-531517D965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6" y="456902"/>
                <a:ext cx="0" cy="568989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97563A0-253E-F088-A0A1-7D36451DB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656" y="6120758"/>
                <a:ext cx="764541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0424B46-F586-B7ED-BD6E-56D67EA808B6}"/>
                  </a:ext>
                </a:extLst>
              </p:cNvPr>
              <p:cNvSpPr txBox="1"/>
              <p:nvPr/>
            </p:nvSpPr>
            <p:spPr>
              <a:xfrm>
                <a:off x="157655" y="6269592"/>
                <a:ext cx="7645402" cy="72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Parameter 1 (Values)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821D97C-0807-CA27-A477-B2BBC765A6D3}"/>
                  </a:ext>
                </a:extLst>
              </p:cNvPr>
              <p:cNvSpPr txBox="1"/>
              <p:nvPr/>
            </p:nvSpPr>
            <p:spPr>
              <a:xfrm rot="16200000">
                <a:off x="-3299564" y="2937913"/>
                <a:ext cx="5689897" cy="72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Parameter 2 (Values)</a:t>
                </a:r>
              </a:p>
            </p:txBody>
          </p:sp>
        </p:grpSp>
      </p:grp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51FDFBE0-512E-C711-531B-832365C4BDCB}"/>
              </a:ext>
            </a:extLst>
          </p:cNvPr>
          <p:cNvSpPr/>
          <p:nvPr/>
        </p:nvSpPr>
        <p:spPr>
          <a:xfrm>
            <a:off x="4977065" y="723384"/>
            <a:ext cx="3941491" cy="28935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901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Metropolis Hastings (MH)</a:t>
            </a:r>
          </a:p>
        </p:txBody>
      </p:sp>
      <p:graphicFrame>
        <p:nvGraphicFramePr>
          <p:cNvPr id="88" name="Table 88">
            <a:extLst>
              <a:ext uri="{FF2B5EF4-FFF2-40B4-BE49-F238E27FC236}">
                <a16:creationId xmlns:a16="http://schemas.microsoft.com/office/drawing/2014/main" id="{734828C8-7C05-1C28-11A5-C011D6DB7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728789"/>
              </p:ext>
            </p:extLst>
          </p:nvPr>
        </p:nvGraphicFramePr>
        <p:xfrm>
          <a:off x="100870" y="724852"/>
          <a:ext cx="4725636" cy="340502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62818">
                  <a:extLst>
                    <a:ext uri="{9D8B030D-6E8A-4147-A177-3AD203B41FA5}">
                      <a16:colId xmlns:a16="http://schemas.microsoft.com/office/drawing/2014/main" val="2473122680"/>
                    </a:ext>
                  </a:extLst>
                </a:gridCol>
                <a:gridCol w="117671">
                  <a:extLst>
                    <a:ext uri="{9D8B030D-6E8A-4147-A177-3AD203B41FA5}">
                      <a16:colId xmlns:a16="http://schemas.microsoft.com/office/drawing/2014/main" val="2134881588"/>
                    </a:ext>
                  </a:extLst>
                </a:gridCol>
                <a:gridCol w="2245147">
                  <a:extLst>
                    <a:ext uri="{9D8B030D-6E8A-4147-A177-3AD203B41FA5}">
                      <a16:colId xmlns:a16="http://schemas.microsoft.com/office/drawing/2014/main" val="2050684443"/>
                    </a:ext>
                  </a:extLst>
                </a:gridCol>
              </a:tblGrid>
              <a:tr h="26993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MCMC Sampling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Non-MCMC sampling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80255"/>
                  </a:ext>
                </a:extLst>
              </a:tr>
              <a:tr h="90968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Examples: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Metropolis Hastings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Ensemble Slice Sampling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Ensemble jump sampling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Examples: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Grid search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Uniform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Shell/</a:t>
                      </a:r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Astroidal</a:t>
                      </a: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/</a:t>
                      </a:r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Sobol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687009"/>
                  </a:ext>
                </a:extLst>
              </a:tr>
              <a:tr h="236105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Contains Bias to find HPD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Unbiased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506422"/>
                  </a:ext>
                </a:extLst>
              </a:tr>
              <a:tr h="45382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MCMC is efficient in most of the cases, except for the multidimensional rough response surfaces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52569"/>
                  </a:ext>
                </a:extLst>
              </a:tr>
              <a:tr h="133238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Grid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2211"/>
                  </a:ext>
                </a:extLst>
              </a:tr>
            </a:tbl>
          </a:graphicData>
        </a:graphic>
      </p:graphicFrame>
      <p:pic>
        <p:nvPicPr>
          <p:cNvPr id="98" name="Picture 97">
            <a:extLst>
              <a:ext uri="{FF2B5EF4-FFF2-40B4-BE49-F238E27FC236}">
                <a16:creationId xmlns:a16="http://schemas.microsoft.com/office/drawing/2014/main" id="{E808DC10-FCCC-521E-0F6D-F8639A9FC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232" y="3025953"/>
            <a:ext cx="1596158" cy="109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5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E14C893B-23DF-54CF-43F4-35D6F5769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78" y="2710195"/>
            <a:ext cx="2021225" cy="143521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9B2D777-1392-D3DB-3E7F-632ADB07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021" y="2692988"/>
            <a:ext cx="2021225" cy="143696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FA561972-AFDC-7CB9-3062-E0C10D465058}"/>
              </a:ext>
            </a:extLst>
          </p:cNvPr>
          <p:cNvSpPr txBox="1"/>
          <p:nvPr/>
        </p:nvSpPr>
        <p:spPr>
          <a:xfrm>
            <a:off x="7188008" y="2439119"/>
            <a:ext cx="1878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00c8 (Uniform)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2A869C-1D83-4E9F-1D34-66F0F29EE4C4}"/>
              </a:ext>
            </a:extLst>
          </p:cNvPr>
          <p:cNvSpPr txBox="1"/>
          <p:nvPr/>
        </p:nvSpPr>
        <p:spPr>
          <a:xfrm>
            <a:off x="5126849" y="2441114"/>
            <a:ext cx="1878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00c6 (MH) </a:t>
            </a:r>
          </a:p>
        </p:txBody>
      </p:sp>
      <p:sp>
        <p:nvSpPr>
          <p:cNvPr id="77" name="Google Shape;77;p16"/>
          <p:cNvSpPr txBox="1"/>
          <p:nvPr/>
        </p:nvSpPr>
        <p:spPr>
          <a:xfrm>
            <a:off x="0" y="0"/>
            <a:ext cx="7450200" cy="630000"/>
          </a:xfrm>
          <a:prstGeom prst="rect">
            <a:avLst/>
          </a:prstGeom>
          <a:solidFill>
            <a:srgbClr val="6C1035"/>
          </a:solidFill>
          <a:ln w="9525" cap="flat" cmpd="sng">
            <a:solidFill>
              <a:srgbClr val="6C10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3: Develop intuition on Sampling methods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0" y="4700325"/>
            <a:ext cx="9150600" cy="4617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3560700" y="4752011"/>
            <a:ext cx="5381203" cy="352350"/>
            <a:chOff x="3560700" y="4752011"/>
            <a:chExt cx="5381203" cy="35235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7916700" y="4754050"/>
              <a:ext cx="0" cy="3156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81;p16"/>
            <p:cNvSpPr txBox="1"/>
            <p:nvPr/>
          </p:nvSpPr>
          <p:spPr>
            <a:xfrm>
              <a:off x="3560700" y="4794100"/>
              <a:ext cx="42687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C1035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Computational Design of Hybrid Materials (CDHM)</a:t>
              </a:r>
              <a:endParaRPr b="1">
                <a:solidFill>
                  <a:srgbClr val="6C1035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pic>
          <p:nvPicPr>
            <p:cNvPr id="82" name="Google Shape;82;p16" descr="Standard_CMYK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96250" y="4752011"/>
              <a:ext cx="845653" cy="352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6"/>
          <p:cNvCxnSpPr/>
          <p:nvPr/>
        </p:nvCxnSpPr>
        <p:spPr>
          <a:xfrm>
            <a:off x="0" y="4702025"/>
            <a:ext cx="91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8763075" y="4702025"/>
            <a:ext cx="3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5FE6DA8B-D4BB-2F83-B1B0-D9F9EF7E4B94}"/>
              </a:ext>
            </a:extLst>
          </p:cNvPr>
          <p:cNvSpPr/>
          <p:nvPr/>
        </p:nvSpPr>
        <p:spPr>
          <a:xfrm>
            <a:off x="1028113" y="4197312"/>
            <a:ext cx="8047671" cy="410638"/>
          </a:xfrm>
          <a:prstGeom prst="chevron">
            <a:avLst>
              <a:gd name="adj" fmla="val 34050"/>
            </a:avLst>
          </a:prstGeom>
          <a:ln w="3810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directory 3: subdirectory MH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D228F62-3C6B-49BF-0B94-3A1C4456067A}"/>
              </a:ext>
            </a:extLst>
          </p:cNvPr>
          <p:cNvSpPr/>
          <p:nvPr/>
        </p:nvSpPr>
        <p:spPr>
          <a:xfrm>
            <a:off x="68216" y="4203097"/>
            <a:ext cx="1023737" cy="392125"/>
          </a:xfrm>
          <a:custGeom>
            <a:avLst/>
            <a:gdLst>
              <a:gd name="connsiteX0" fmla="*/ 0 w 1381578"/>
              <a:gd name="connsiteY0" fmla="*/ 0 h 392125"/>
              <a:gd name="connsiteX1" fmla="*/ 1185516 w 1381578"/>
              <a:gd name="connsiteY1" fmla="*/ 0 h 392125"/>
              <a:gd name="connsiteX2" fmla="*/ 1381578 w 1381578"/>
              <a:gd name="connsiteY2" fmla="*/ 196063 h 392125"/>
              <a:gd name="connsiteX3" fmla="*/ 1185516 w 1381578"/>
              <a:gd name="connsiteY3" fmla="*/ 392125 h 392125"/>
              <a:gd name="connsiteX4" fmla="*/ 0 w 1381578"/>
              <a:gd name="connsiteY4" fmla="*/ 392125 h 392125"/>
              <a:gd name="connsiteX5" fmla="*/ 196063 w 1381578"/>
              <a:gd name="connsiteY5" fmla="*/ 196063 h 392125"/>
              <a:gd name="connsiteX6" fmla="*/ 0 w 1381578"/>
              <a:gd name="connsiteY6" fmla="*/ 0 h 3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578" h="392125">
                <a:moveTo>
                  <a:pt x="0" y="0"/>
                </a:moveTo>
                <a:lnTo>
                  <a:pt x="1185516" y="0"/>
                </a:lnTo>
                <a:lnTo>
                  <a:pt x="1381578" y="196063"/>
                </a:lnTo>
                <a:lnTo>
                  <a:pt x="1185516" y="392125"/>
                </a:lnTo>
                <a:lnTo>
                  <a:pt x="0" y="392125"/>
                </a:lnTo>
                <a:lnTo>
                  <a:pt x="196063" y="19606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53" tIns="17145" rIns="196062" bIns="1714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AIM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597509-D099-729B-859D-F6E9066E5421}"/>
              </a:ext>
            </a:extLst>
          </p:cNvPr>
          <p:cNvGrpSpPr/>
          <p:nvPr/>
        </p:nvGrpSpPr>
        <p:grpSpPr>
          <a:xfrm>
            <a:off x="7502257" y="39138"/>
            <a:ext cx="1608452" cy="579656"/>
            <a:chOff x="7502257" y="39138"/>
            <a:chExt cx="1608452" cy="579656"/>
          </a:xfrm>
        </p:grpSpPr>
        <p:pic>
          <p:nvPicPr>
            <p:cNvPr id="1026" name="Picture 2" descr="Oak Ridge National Laboratory: Solving the Big Problems | ORNL">
              <a:extLst>
                <a:ext uri="{FF2B5EF4-FFF2-40B4-BE49-F238E27FC236}">
                  <a16:creationId xmlns:a16="http://schemas.microsoft.com/office/drawing/2014/main" id="{C88FA5C5-FC11-438B-B0EB-E0A75544D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257" y="39138"/>
              <a:ext cx="1608452" cy="40233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687E83-099B-7450-593C-EFBDD728BD94}"/>
                </a:ext>
              </a:extLst>
            </p:cNvPr>
            <p:cNvSpPr/>
            <p:nvPr/>
          </p:nvSpPr>
          <p:spPr>
            <a:xfrm>
              <a:off x="7511528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4B6CD-2763-B4B5-52DD-89D0542B789D}"/>
                </a:ext>
              </a:extLst>
            </p:cNvPr>
            <p:cNvSpPr/>
            <p:nvPr/>
          </p:nvSpPr>
          <p:spPr>
            <a:xfrm>
              <a:off x="7619097" y="57299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D4DFFA-ACFE-FFA4-2B9A-1600C812C218}"/>
                </a:ext>
              </a:extLst>
            </p:cNvPr>
            <p:cNvSpPr/>
            <p:nvPr/>
          </p:nvSpPr>
          <p:spPr>
            <a:xfrm>
              <a:off x="7722700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95AEEF-1B26-E652-152C-197F76A9D7FB}"/>
                </a:ext>
              </a:extLst>
            </p:cNvPr>
            <p:cNvSpPr/>
            <p:nvPr/>
          </p:nvSpPr>
          <p:spPr>
            <a:xfrm>
              <a:off x="7826303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A50714-C127-2910-A3F9-DA11D05608A7}"/>
                </a:ext>
              </a:extLst>
            </p:cNvPr>
            <p:cNvSpPr/>
            <p:nvPr/>
          </p:nvSpPr>
          <p:spPr>
            <a:xfrm>
              <a:off x="7929906" y="572993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E5BFC9-6962-E77F-EC60-10B7CEC43AB9}"/>
                </a:ext>
              </a:extLst>
            </p:cNvPr>
            <p:cNvSpPr/>
            <p:nvPr/>
          </p:nvSpPr>
          <p:spPr>
            <a:xfrm>
              <a:off x="8033509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5D425-B576-BE67-2235-3EAA278FAC90}"/>
                </a:ext>
              </a:extLst>
            </p:cNvPr>
            <p:cNvSpPr/>
            <p:nvPr/>
          </p:nvSpPr>
          <p:spPr>
            <a:xfrm>
              <a:off x="8754764" y="57307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150664-88C9-69E7-1350-D1E20E951E94}"/>
                </a:ext>
              </a:extLst>
            </p:cNvPr>
            <p:cNvSpPr/>
            <p:nvPr/>
          </p:nvSpPr>
          <p:spPr>
            <a:xfrm>
              <a:off x="8852475" y="572989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C447B8-B34A-3BC8-E330-E6B489AE8599}"/>
                </a:ext>
              </a:extLst>
            </p:cNvPr>
            <p:cNvSpPr/>
            <p:nvPr/>
          </p:nvSpPr>
          <p:spPr>
            <a:xfrm>
              <a:off x="8133146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972F8A-DA5A-0030-4BA1-E1D5A8C15C91}"/>
                </a:ext>
              </a:extLst>
            </p:cNvPr>
            <p:cNvSpPr/>
            <p:nvPr/>
          </p:nvSpPr>
          <p:spPr>
            <a:xfrm>
              <a:off x="8240715" y="572992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100A2C-FDE8-DCDA-BD1C-01A84BC50B84}"/>
                </a:ext>
              </a:extLst>
            </p:cNvPr>
            <p:cNvSpPr/>
            <p:nvPr/>
          </p:nvSpPr>
          <p:spPr>
            <a:xfrm>
              <a:off x="8344318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01998F-DA62-B2B6-453E-D8CD8116C22E}"/>
                </a:ext>
              </a:extLst>
            </p:cNvPr>
            <p:cNvSpPr/>
            <p:nvPr/>
          </p:nvSpPr>
          <p:spPr>
            <a:xfrm>
              <a:off x="8447921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2A18A0-C08A-5AB8-80AB-12D4312B3A30}"/>
                </a:ext>
              </a:extLst>
            </p:cNvPr>
            <p:cNvSpPr/>
            <p:nvPr/>
          </p:nvSpPr>
          <p:spPr>
            <a:xfrm>
              <a:off x="8551524" y="572991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85BB3-A27E-0182-9D29-C096E73F15A2}"/>
                </a:ext>
              </a:extLst>
            </p:cNvPr>
            <p:cNvSpPr/>
            <p:nvPr/>
          </p:nvSpPr>
          <p:spPr>
            <a:xfrm>
              <a:off x="8655127" y="572990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00FBBB-36E8-17AF-BBDF-D7D48DBB61EC}"/>
                </a:ext>
              </a:extLst>
            </p:cNvPr>
            <p:cNvSpPr/>
            <p:nvPr/>
          </p:nvSpPr>
          <p:spPr>
            <a:xfrm>
              <a:off x="8955399" y="572865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A4FB7E-966B-10BA-D07D-0C560A863086}"/>
                </a:ext>
              </a:extLst>
            </p:cNvPr>
            <p:cNvSpPr/>
            <p:nvPr/>
          </p:nvSpPr>
          <p:spPr>
            <a:xfrm>
              <a:off x="9044087" y="572864"/>
              <a:ext cx="45719" cy="45719"/>
            </a:xfrm>
            <a:prstGeom prst="ellipse">
              <a:avLst/>
            </a:prstGeom>
            <a:noFill/>
            <a:ln w="12700">
              <a:solidFill>
                <a:srgbClr val="901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E98E181F-A34F-714B-3408-248BD5F50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843775"/>
              </p:ext>
            </p:extLst>
          </p:nvPr>
        </p:nvGraphicFramePr>
        <p:xfrm>
          <a:off x="68216" y="710785"/>
          <a:ext cx="9007567" cy="1653864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247933">
                  <a:extLst>
                    <a:ext uri="{9D8B030D-6E8A-4147-A177-3AD203B41FA5}">
                      <a16:colId xmlns:a16="http://schemas.microsoft.com/office/drawing/2014/main" val="2808485126"/>
                    </a:ext>
                  </a:extLst>
                </a:gridCol>
                <a:gridCol w="1967514">
                  <a:extLst>
                    <a:ext uri="{9D8B030D-6E8A-4147-A177-3AD203B41FA5}">
                      <a16:colId xmlns:a16="http://schemas.microsoft.com/office/drawing/2014/main" val="368473264"/>
                    </a:ext>
                  </a:extLst>
                </a:gridCol>
                <a:gridCol w="1288337">
                  <a:extLst>
                    <a:ext uri="{9D8B030D-6E8A-4147-A177-3AD203B41FA5}">
                      <a16:colId xmlns:a16="http://schemas.microsoft.com/office/drawing/2014/main" val="2781354599"/>
                    </a:ext>
                  </a:extLst>
                </a:gridCol>
                <a:gridCol w="1501261">
                  <a:extLst>
                    <a:ext uri="{9D8B030D-6E8A-4147-A177-3AD203B41FA5}">
                      <a16:colId xmlns:a16="http://schemas.microsoft.com/office/drawing/2014/main" val="1469845658"/>
                    </a:ext>
                  </a:extLst>
                </a:gridCol>
                <a:gridCol w="1501261">
                  <a:extLst>
                    <a:ext uri="{9D8B030D-6E8A-4147-A177-3AD203B41FA5}">
                      <a16:colId xmlns:a16="http://schemas.microsoft.com/office/drawing/2014/main" val="1480893479"/>
                    </a:ext>
                  </a:extLst>
                </a:gridCol>
                <a:gridCol w="1501261">
                  <a:extLst>
                    <a:ext uri="{9D8B030D-6E8A-4147-A177-3AD203B41FA5}">
                      <a16:colId xmlns:a16="http://schemas.microsoft.com/office/drawing/2014/main" val="614235495"/>
                    </a:ext>
                  </a:extLst>
                </a:gridCol>
              </a:tblGrid>
              <a:tr h="1480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Example: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Type of MCMC: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Samples: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Est. time: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221067"/>
                  </a:ext>
                </a:extLst>
              </a:tr>
              <a:tr h="1480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00c1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~5 seconds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124 </a:t>
                      </a:r>
                      <a:r>
                        <a:rPr lang="en-US" sz="1100">
                          <a:effectLst/>
                        </a:rPr>
                        <a:t>± 1.7E3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123930 </a:t>
                      </a:r>
                      <a:r>
                        <a:rPr lang="en-US" sz="1100">
                          <a:effectLst/>
                        </a:rPr>
                        <a:t>± 3.3E5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124951"/>
                  </a:ext>
                </a:extLst>
              </a:tr>
              <a:tr h="1480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00c2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~60 seconds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235 ±</a:t>
                      </a:r>
                      <a:r>
                        <a:rPr lang="en-US" sz="1100">
                          <a:effectLst/>
                        </a:rPr>
                        <a:t> 1.9E2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134329 </a:t>
                      </a:r>
                      <a:r>
                        <a:rPr lang="en-US" sz="1100">
                          <a:effectLst/>
                        </a:rPr>
                        <a:t>± 3.1E5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158442"/>
                  </a:ext>
                </a:extLst>
              </a:tr>
              <a:tr h="1480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00c3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~13 seconds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-2.4e+01 </a:t>
                      </a:r>
                      <a:r>
                        <a:rPr lang="en-US" sz="1100">
                          <a:effectLst/>
                        </a:rPr>
                        <a:t>± </a:t>
                      </a:r>
                      <a:r>
                        <a:rPr lang="en-US" sz="1200">
                          <a:effectLst/>
                        </a:rPr>
                        <a:t>1.4E2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-3.17e+05 </a:t>
                      </a:r>
                      <a:r>
                        <a:rPr lang="en-US" sz="1100">
                          <a:effectLst/>
                        </a:rPr>
                        <a:t>± 1.9E5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027285"/>
                  </a:ext>
                </a:extLst>
              </a:tr>
              <a:tr h="1480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00c4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~60000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~50 seconds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311 </a:t>
                      </a:r>
                      <a:r>
                        <a:rPr lang="en-US" sz="1100">
                          <a:effectLst/>
                        </a:rPr>
                        <a:t>± 1.4E2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278693 </a:t>
                      </a:r>
                      <a:r>
                        <a:rPr lang="en-US" sz="1100">
                          <a:effectLst/>
                        </a:rPr>
                        <a:t>± 2.3E5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526141"/>
                  </a:ext>
                </a:extLst>
              </a:tr>
              <a:tr h="1480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00c5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~100000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~80 seconds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279 </a:t>
                      </a:r>
                      <a:r>
                        <a:rPr lang="en-US" sz="1100">
                          <a:effectLst/>
                        </a:rPr>
                        <a:t>± 1.3E2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218384 </a:t>
                      </a:r>
                      <a:r>
                        <a:rPr lang="en-US" sz="1100">
                          <a:effectLst/>
                        </a:rPr>
                        <a:t>± 2.0E5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59716"/>
                  </a:ext>
                </a:extLst>
              </a:tr>
              <a:tr h="1480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00c6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~1000000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~800 seconds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243 </a:t>
                      </a:r>
                      <a:r>
                        <a:rPr lang="en-US" sz="1100">
                          <a:effectLst/>
                        </a:rPr>
                        <a:t>± 1.6E2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161890 </a:t>
                      </a:r>
                      <a:r>
                        <a:rPr lang="en-US" sz="1100">
                          <a:effectLst/>
                        </a:rPr>
                        <a:t>± 2.6E5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553798"/>
                  </a:ext>
                </a:extLst>
              </a:tr>
              <a:tr h="373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00c8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Uniform Distribution Sampling (non-</a:t>
                      </a:r>
                      <a:r>
                        <a:rPr lang="en-US" sz="1200" dirty="0" err="1">
                          <a:effectLst/>
                        </a:rPr>
                        <a:t>mcmc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~1000000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~990 seconds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225 </a:t>
                      </a:r>
                      <a:r>
                        <a:rPr lang="en-US" sz="1100">
                          <a:effectLst/>
                        </a:rPr>
                        <a:t>± 1.5E2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125773 </a:t>
                      </a:r>
                      <a:r>
                        <a:rPr lang="en-US" sz="1100" dirty="0">
                          <a:effectLst/>
                        </a:rPr>
                        <a:t>± 2.6E5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905020"/>
                  </a:ext>
                </a:extLst>
              </a:tr>
            </a:tbl>
          </a:graphicData>
        </a:graphic>
      </p:graphicFrame>
      <p:pic>
        <p:nvPicPr>
          <p:cNvPr id="97" name="Picture 96">
            <a:extLst>
              <a:ext uri="{FF2B5EF4-FFF2-40B4-BE49-F238E27FC236}">
                <a16:creationId xmlns:a16="http://schemas.microsoft.com/office/drawing/2014/main" id="{80758912-55C2-8BA0-DCC0-B7BC70CAD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5" y="2718372"/>
            <a:ext cx="2021224" cy="143521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A4A722E-69EE-4F2B-4549-59D92841A4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591" y="2718372"/>
            <a:ext cx="2020760" cy="1435213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F9A0072-CF7B-8E99-2E89-F809DDD52D22}"/>
              </a:ext>
            </a:extLst>
          </p:cNvPr>
          <p:cNvSpPr txBox="1"/>
          <p:nvPr/>
        </p:nvSpPr>
        <p:spPr>
          <a:xfrm>
            <a:off x="387927" y="2442108"/>
            <a:ext cx="164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00c2 (ESS)</a:t>
            </a:r>
            <a:endParaRPr lang="en-US" sz="1050" b="1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2A7F1AA-B426-7DA4-2C36-D747030BEB01}"/>
              </a:ext>
            </a:extLst>
          </p:cNvPr>
          <p:cNvSpPr txBox="1"/>
          <p:nvPr/>
        </p:nvSpPr>
        <p:spPr>
          <a:xfrm>
            <a:off x="2483767" y="2442108"/>
            <a:ext cx="164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00c5 (MH)</a:t>
            </a:r>
            <a:endParaRPr lang="en-US" sz="1050" b="1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E4BB953-77FF-58A0-2623-119BD0FBDF62}"/>
              </a:ext>
            </a:extLst>
          </p:cNvPr>
          <p:cNvSpPr/>
          <p:nvPr/>
        </p:nvSpPr>
        <p:spPr>
          <a:xfrm>
            <a:off x="75544" y="2439119"/>
            <a:ext cx="4344056" cy="1714466"/>
          </a:xfrm>
          <a:prstGeom prst="rect">
            <a:avLst/>
          </a:prstGeom>
          <a:noFill/>
          <a:ln>
            <a:solidFill>
              <a:srgbClr val="901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AC22661-5F42-B5D8-C4CC-C12D2196B3A2}"/>
              </a:ext>
            </a:extLst>
          </p:cNvPr>
          <p:cNvSpPr/>
          <p:nvPr/>
        </p:nvSpPr>
        <p:spPr>
          <a:xfrm>
            <a:off x="4871367" y="2439119"/>
            <a:ext cx="4156650" cy="1714466"/>
          </a:xfrm>
          <a:prstGeom prst="rect">
            <a:avLst/>
          </a:prstGeom>
          <a:noFill/>
          <a:ln>
            <a:solidFill>
              <a:srgbClr val="901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621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14037</TotalTime>
  <Words>1602</Words>
  <Application>Microsoft Office PowerPoint</Application>
  <PresentationFormat>On-screen Show (16:9)</PresentationFormat>
  <Paragraphs>248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Times New Roman</vt:lpstr>
      <vt:lpstr>EB Garamond</vt:lpstr>
      <vt:lpstr>Cambria Math</vt:lpstr>
      <vt:lpstr>Arial</vt:lpstr>
      <vt:lpstr>Calibri</vt:lpstr>
      <vt:lpstr>Times</vt:lpstr>
      <vt:lpstr>Courier New</vt:lpstr>
      <vt:lpstr>Arial Narrow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Savara, Aditya Ashi</dc:creator>
  <cp:lastModifiedBy>Savara, Aditya Ashi</cp:lastModifiedBy>
  <cp:revision>41</cp:revision>
  <dcterms:modified xsi:type="dcterms:W3CDTF">2022-08-19T17:20:51Z</dcterms:modified>
</cp:coreProperties>
</file>